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5"/>
  </p:notesMasterIdLst>
  <p:handoutMasterIdLst>
    <p:handoutMasterId r:id="rId56"/>
  </p:handoutMasterIdLst>
  <p:sldIdLst>
    <p:sldId id="311" r:id="rId3"/>
    <p:sldId id="313" r:id="rId4"/>
    <p:sldId id="286" r:id="rId5"/>
    <p:sldId id="372" r:id="rId6"/>
    <p:sldId id="287" r:id="rId7"/>
    <p:sldId id="328" r:id="rId8"/>
    <p:sldId id="331" r:id="rId9"/>
    <p:sldId id="385" r:id="rId10"/>
    <p:sldId id="388" r:id="rId11"/>
    <p:sldId id="320" r:id="rId12"/>
    <p:sldId id="336" r:id="rId13"/>
    <p:sldId id="337" r:id="rId14"/>
    <p:sldId id="392" r:id="rId15"/>
    <p:sldId id="393" r:id="rId16"/>
    <p:sldId id="389" r:id="rId17"/>
    <p:sldId id="338" r:id="rId18"/>
    <p:sldId id="395" r:id="rId19"/>
    <p:sldId id="348" r:id="rId20"/>
    <p:sldId id="349" r:id="rId21"/>
    <p:sldId id="350" r:id="rId22"/>
    <p:sldId id="359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71" r:id="rId31"/>
    <p:sldId id="327" r:id="rId32"/>
    <p:sldId id="352" r:id="rId33"/>
    <p:sldId id="353" r:id="rId34"/>
    <p:sldId id="354" r:id="rId35"/>
    <p:sldId id="355" r:id="rId36"/>
    <p:sldId id="356" r:id="rId37"/>
    <p:sldId id="401" r:id="rId38"/>
    <p:sldId id="402" r:id="rId39"/>
    <p:sldId id="398" r:id="rId40"/>
    <p:sldId id="325" r:id="rId41"/>
    <p:sldId id="399" r:id="rId42"/>
    <p:sldId id="400" r:id="rId43"/>
    <p:sldId id="403" r:id="rId44"/>
    <p:sldId id="404" r:id="rId45"/>
    <p:sldId id="292" r:id="rId46"/>
    <p:sldId id="294" r:id="rId47"/>
    <p:sldId id="298" r:id="rId48"/>
    <p:sldId id="299" r:id="rId49"/>
    <p:sldId id="300" r:id="rId50"/>
    <p:sldId id="306" r:id="rId51"/>
    <p:sldId id="363" r:id="rId52"/>
    <p:sldId id="366" r:id="rId53"/>
    <p:sldId id="370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407D8-160A-4F3F-BFB0-9F76EECDE3DC}" type="datetimeFigureOut">
              <a:rPr lang="zh-TW" altLang="en-US" smtClean="0"/>
              <a:t>2017/3/29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E3BE6-8FB5-4477-ABDE-454C7B4FBE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8640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2024B-0003-4C11-A6B7-29B4F300A284}" type="datetimeFigureOut">
              <a:rPr lang="zh-TW" altLang="en-US" smtClean="0"/>
              <a:t>2017/3/29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511E1-88B7-447C-A970-4C630621CC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75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511E1-88B7-447C-A970-4C630621CC5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297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372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8783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986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988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743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1479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730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10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74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460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140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982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581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998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678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845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598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750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459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9507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958478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90160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79668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0035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79931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2062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7348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889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7466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19073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5845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97271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1852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51598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290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2696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666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463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8005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676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03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639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84842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615625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692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4209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227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18A1-00B2-4495-9C3B-F532271EEDF2}" type="datetimeFigureOut">
              <a:rPr lang="zh-TW" altLang="en-US" smtClean="0"/>
              <a:t>2017/3/29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50763-2B76-4B27-90A7-DFB2BE9F84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1836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840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174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818A1-00B2-4495-9C3B-F532271EEDF2}" type="datetimeFigureOut">
              <a:rPr lang="zh-TW" altLang="en-US" smtClean="0"/>
              <a:t>2017/3/29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50763-2B76-4B27-90A7-DFB2BE9F84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755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336145" marR="0" lvl="1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336145" marR="0" lvl="2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36145" marR="0" lvl="3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336145" marR="0" lvl="4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4995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1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ndrew.blog.092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認識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Container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TW" dirty="0" smtClean="0">
                <a:solidFill>
                  <a:schemeClr val="bg1"/>
                </a:solidFill>
              </a:rPr>
              <a:t>Andrew Wu</a:t>
            </a:r>
          </a:p>
          <a:p>
            <a:pPr algn="r"/>
            <a:r>
              <a:rPr lang="en-US" altLang="zh-TW" dirty="0" smtClean="0">
                <a:solidFill>
                  <a:schemeClr val="bg1"/>
                </a:solidFill>
              </a:rPr>
              <a:t>2017/03/30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2" descr="http://columns.chicken-house.net/public/microsoft-mvp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430" y="5027120"/>
            <a:ext cx="23812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25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軟體佈署架構的演進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從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虛擬化技術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到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容器化技術</a:t>
            </a:r>
            <a:r>
              <a:rPr lang="en-US" altLang="zh-TW" dirty="0" smtClean="0"/>
              <a:t>”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容器化的佈署方式，解決了微服務架構的佈署需求。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619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虛擬化技術 </a:t>
            </a:r>
            <a:r>
              <a:rPr lang="en-US" altLang="zh-TW" dirty="0" smtClean="0"/>
              <a:t>(Virtual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Machines)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傳統虛擬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71" y="1650038"/>
            <a:ext cx="11582140" cy="436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4564185" y="5009662"/>
            <a:ext cx="7281426" cy="945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虛擬化技術模擬硬體，需要在上面安裝 </a:t>
            </a:r>
            <a:r>
              <a:rPr lang="en-US" altLang="zh-TW" dirty="0" smtClean="0"/>
              <a:t>OS</a:t>
            </a:r>
            <a:r>
              <a:rPr lang="zh-TW" altLang="en-US" dirty="0" smtClean="0"/>
              <a:t>。省掉硬體的維護及管理，但是仍有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的維護及管理需求。運行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也需耗用運算資源。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755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容器化技術 </a:t>
            </a:r>
            <a:r>
              <a:rPr lang="en-US" altLang="zh-TW" dirty="0" smtClean="0"/>
              <a:t>(Container, Docker)</a:t>
            </a:r>
            <a:endParaRPr lang="zh-TW" altLang="en-US" dirty="0"/>
          </a:p>
        </p:txBody>
      </p:sp>
      <p:pic>
        <p:nvPicPr>
          <p:cNvPr id="2050" name="Picture 2" descr="Dock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6" y="1690688"/>
            <a:ext cx="12028048" cy="340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4564185" y="5009662"/>
            <a:ext cx="7281426" cy="1289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/>
              <a:t>容器</a:t>
            </a:r>
            <a:r>
              <a:rPr lang="zh-TW" altLang="en-US" dirty="0"/>
              <a:t>化</a:t>
            </a:r>
            <a:r>
              <a:rPr lang="zh-TW" altLang="en-US" dirty="0" smtClean="0"/>
              <a:t>技術只將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虛擬化，讓每個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認為有自己專屬的 </a:t>
            </a:r>
            <a:r>
              <a:rPr lang="en-US" altLang="zh-TW" dirty="0" smtClean="0"/>
              <a:t>OS</a:t>
            </a:r>
            <a:r>
              <a:rPr lang="zh-TW" altLang="en-US" dirty="0" smtClean="0"/>
              <a:t>。省掉</a:t>
            </a:r>
            <a:r>
              <a:rPr lang="en-US" altLang="zh-TW" dirty="0" smtClean="0"/>
              <a:t>OS</a:t>
            </a:r>
            <a:r>
              <a:rPr lang="zh-TW" altLang="en-US" dirty="0" smtClean="0"/>
              <a:t> 的維護及管理，啟動速度快，節省資源，佈署容易。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唯獨共用 </a:t>
            </a:r>
            <a:r>
              <a:rPr lang="en-US" altLang="zh-TW" dirty="0" smtClean="0"/>
              <a:t>OS</a:t>
            </a:r>
            <a:r>
              <a:rPr lang="zh-TW" altLang="en-US" dirty="0"/>
              <a:t> </a:t>
            </a:r>
            <a:r>
              <a:rPr lang="en-US" altLang="zh-TW" dirty="0" smtClean="0"/>
              <a:t>(Kernel)</a:t>
            </a:r>
            <a:r>
              <a:rPr lang="zh-TW" altLang="en-US" dirty="0" smtClean="0"/>
              <a:t> 部分狀況下仍有安全的疑慮，隔離層級不如 </a:t>
            </a:r>
            <a:r>
              <a:rPr lang="en-US" altLang="zh-TW" dirty="0" smtClean="0"/>
              <a:t>VM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37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雲朵形 5"/>
          <p:cNvSpPr/>
          <p:nvPr/>
        </p:nvSpPr>
        <p:spPr>
          <a:xfrm>
            <a:off x="-1016870" y="1245717"/>
            <a:ext cx="3858768" cy="2670048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Registry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264" y="1377569"/>
            <a:ext cx="3257419" cy="2236661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2395351" y="1856232"/>
            <a:ext cx="1212913" cy="1088136"/>
          </a:xfrm>
          <a:prstGeom prst="rightArrow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Pull</a:t>
            </a:r>
            <a:endParaRPr lang="en-US" dirty="0"/>
          </a:p>
        </p:txBody>
      </p:sp>
      <p:sp>
        <p:nvSpPr>
          <p:cNvPr id="7" name="橢圓 6"/>
          <p:cNvSpPr/>
          <p:nvPr/>
        </p:nvSpPr>
        <p:spPr>
          <a:xfrm>
            <a:off x="3888272" y="3915765"/>
            <a:ext cx="339365" cy="3315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直線接點 8"/>
          <p:cNvCxnSpPr>
            <a:stCxn id="7" idx="0"/>
          </p:cNvCxnSpPr>
          <p:nvPr/>
        </p:nvCxnSpPr>
        <p:spPr>
          <a:xfrm>
            <a:off x="4057955" y="3915765"/>
            <a:ext cx="0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2" name="直線接點 11"/>
          <p:cNvCxnSpPr>
            <a:stCxn id="7" idx="0"/>
          </p:cNvCxnSpPr>
          <p:nvPr/>
        </p:nvCxnSpPr>
        <p:spPr>
          <a:xfrm flipV="1">
            <a:off x="4057955" y="3614230"/>
            <a:ext cx="1322" cy="301535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3" name="橢圓 12"/>
          <p:cNvSpPr/>
          <p:nvPr/>
        </p:nvSpPr>
        <p:spPr>
          <a:xfrm>
            <a:off x="4825643" y="3915765"/>
            <a:ext cx="339365" cy="3315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直線接點 13"/>
          <p:cNvCxnSpPr>
            <a:stCxn id="13" idx="0"/>
          </p:cNvCxnSpPr>
          <p:nvPr/>
        </p:nvCxnSpPr>
        <p:spPr>
          <a:xfrm>
            <a:off x="4995326" y="3915765"/>
            <a:ext cx="0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5" name="直線接點 14"/>
          <p:cNvCxnSpPr>
            <a:stCxn id="13" idx="0"/>
          </p:cNvCxnSpPr>
          <p:nvPr/>
        </p:nvCxnSpPr>
        <p:spPr>
          <a:xfrm flipV="1">
            <a:off x="4995326" y="3614230"/>
            <a:ext cx="1322" cy="301535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6" name="橢圓 15"/>
          <p:cNvSpPr/>
          <p:nvPr/>
        </p:nvSpPr>
        <p:spPr>
          <a:xfrm>
            <a:off x="5760160" y="3915765"/>
            <a:ext cx="339365" cy="33157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直線接點 16"/>
          <p:cNvCxnSpPr>
            <a:stCxn id="16" idx="0"/>
          </p:cNvCxnSpPr>
          <p:nvPr/>
        </p:nvCxnSpPr>
        <p:spPr>
          <a:xfrm>
            <a:off x="5929843" y="3915765"/>
            <a:ext cx="0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18" name="直線接點 17"/>
          <p:cNvCxnSpPr>
            <a:stCxn id="16" idx="0"/>
          </p:cNvCxnSpPr>
          <p:nvPr/>
        </p:nvCxnSpPr>
        <p:spPr>
          <a:xfrm flipV="1">
            <a:off x="5929843" y="3614230"/>
            <a:ext cx="1322" cy="301535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19" name="文字方塊 18"/>
          <p:cNvSpPr txBox="1"/>
          <p:nvPr/>
        </p:nvSpPr>
        <p:spPr>
          <a:xfrm>
            <a:off x="3554851" y="4294525"/>
            <a:ext cx="99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Network</a:t>
            </a:r>
          </a:p>
          <a:p>
            <a:pPr algn="ctr"/>
            <a:r>
              <a:rPr lang="en-US" dirty="0" smtClean="0"/>
              <a:t>Ports</a:t>
            </a:r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516377" y="4285097"/>
            <a:ext cx="99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411111" y="4294525"/>
            <a:ext cx="1037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Env</a:t>
            </a:r>
            <a:endParaRPr lang="en-US" dirty="0" smtClean="0"/>
          </a:p>
          <a:p>
            <a:pPr algn="ctr"/>
            <a:r>
              <a:rPr lang="en-US" dirty="0" smtClean="0"/>
              <a:t>Variables</a:t>
            </a:r>
            <a:endParaRPr lang="en-US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3"/>
          <a:srcRect t="2210"/>
          <a:stretch/>
        </p:blipFill>
        <p:spPr>
          <a:xfrm>
            <a:off x="1932950" y="4850656"/>
            <a:ext cx="6796581" cy="3262473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6987285" y="1345461"/>
            <a:ext cx="51986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將 </a:t>
            </a:r>
            <a:r>
              <a:rPr lang="en-US" altLang="zh-TW" sz="2400" dirty="0" smtClean="0"/>
              <a:t>APP</a:t>
            </a:r>
            <a:r>
              <a:rPr lang="zh-TW" altLang="en-US" sz="2400" dirty="0" smtClean="0"/>
              <a:t> 封裝為容器，使用他只需要</a:t>
            </a:r>
            <a:r>
              <a:rPr lang="en-US" altLang="zh-TW" sz="2400" dirty="0" smtClean="0"/>
              <a:t>:</a:t>
            </a:r>
          </a:p>
          <a:p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 smtClean="0"/>
              <a:t>Pull from Registry</a:t>
            </a:r>
          </a:p>
          <a:p>
            <a:pPr marL="342900" indent="-342900">
              <a:buAutoNum type="arabicPeriod"/>
            </a:pPr>
            <a:r>
              <a:rPr lang="zh-TW" altLang="en-US" sz="2400" dirty="0" smtClean="0"/>
              <a:t>把</a:t>
            </a:r>
            <a:r>
              <a:rPr lang="zh-TW" altLang="en-US" sz="2400" dirty="0"/>
              <a:t> </a:t>
            </a:r>
            <a:r>
              <a:rPr lang="en-US" altLang="zh-TW" sz="2400" dirty="0" smtClean="0"/>
              <a:t>APP</a:t>
            </a:r>
            <a:r>
              <a:rPr lang="zh-TW" altLang="en-US" sz="2400" dirty="0" smtClean="0"/>
              <a:t> 當作黑盒子，重新配置</a:t>
            </a:r>
            <a:r>
              <a:rPr lang="en-US" altLang="zh-TW" sz="2400" dirty="0" smtClean="0"/>
              <a:t>:</a:t>
            </a:r>
            <a:br>
              <a:rPr lang="en-US" altLang="zh-TW" sz="2400" dirty="0" smtClean="0"/>
            </a:br>
            <a:r>
              <a:rPr lang="en-US" altLang="zh-TW" sz="2400" dirty="0" smtClean="0"/>
              <a:t>- </a:t>
            </a:r>
            <a:r>
              <a:rPr lang="zh-TW" altLang="en-US" sz="2400" dirty="0" smtClean="0"/>
              <a:t>網路 </a:t>
            </a:r>
            <a:r>
              <a:rPr lang="en-US" altLang="zh-TW" sz="2400" dirty="0" smtClean="0"/>
              <a:t>ports</a:t>
            </a:r>
            <a:br>
              <a:rPr lang="en-US" altLang="zh-TW" sz="2400" dirty="0" smtClean="0"/>
            </a:br>
            <a:r>
              <a:rPr lang="en-US" altLang="zh-TW" sz="2400" dirty="0" smtClean="0"/>
              <a:t>- </a:t>
            </a:r>
            <a:r>
              <a:rPr lang="zh-TW" altLang="en-US" sz="2400" dirty="0" smtClean="0"/>
              <a:t>儲存 </a:t>
            </a:r>
            <a:r>
              <a:rPr lang="en-US" altLang="zh-TW" sz="2400" dirty="0" smtClean="0"/>
              <a:t>volumes</a:t>
            </a:r>
            <a:br>
              <a:rPr lang="en-US" altLang="zh-TW" sz="2400" dirty="0" smtClean="0"/>
            </a:br>
            <a:r>
              <a:rPr lang="en-US" altLang="zh-TW" sz="2400" dirty="0" smtClean="0"/>
              <a:t>- </a:t>
            </a:r>
            <a:r>
              <a:rPr lang="zh-TW" altLang="en-US" sz="2400" dirty="0" smtClean="0"/>
              <a:t>環境變數</a:t>
            </a:r>
            <a:endParaRPr lang="en-US" altLang="zh-TW" sz="2400" dirty="0"/>
          </a:p>
          <a:p>
            <a:pPr marL="342900" indent="-342900">
              <a:buAutoNum type="arabicPeriod"/>
            </a:pPr>
            <a:r>
              <a:rPr lang="zh-TW" altLang="en-US" sz="2400" dirty="0" smtClean="0"/>
              <a:t>其他管理通通交由 </a:t>
            </a:r>
            <a:r>
              <a:rPr lang="en-US" altLang="zh-TW" sz="2400" dirty="0" smtClean="0"/>
              <a:t>Container Engine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117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windows container</a:t>
            </a:r>
            <a:endParaRPr 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65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584962"/>
            <a:ext cx="10058400" cy="44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最小化的作業系統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794679" y="945222"/>
            <a:ext cx="2804845" cy="553777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右大括弧 3"/>
          <p:cNvSpPr/>
          <p:nvPr/>
        </p:nvSpPr>
        <p:spPr>
          <a:xfrm>
            <a:off x="8650841" y="2910525"/>
            <a:ext cx="472611" cy="12145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267290" y="3185721"/>
            <a:ext cx="2462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最佳方案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最小化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你的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及所需元件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容器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部署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208317" y="5502199"/>
            <a:ext cx="22349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採用 </a:t>
            </a:r>
            <a:r>
              <a:rPr lang="en-US" altLang="zh-TW" b="1" dirty="0" smtClean="0"/>
              <a:t>VM</a:t>
            </a:r>
            <a:r>
              <a:rPr lang="zh-TW" altLang="en-US" b="1" dirty="0" smtClean="0"/>
              <a:t> 的部署方式</a:t>
            </a:r>
            <a:endParaRPr lang="zh-TW" altLang="en-US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525334" y="5502199"/>
            <a:ext cx="28412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採用 </a:t>
            </a:r>
            <a:r>
              <a:rPr lang="en-US" altLang="zh-TW" b="1" dirty="0" smtClean="0"/>
              <a:t>Container</a:t>
            </a:r>
            <a:r>
              <a:rPr lang="zh-TW" altLang="en-US" b="1" dirty="0" smtClean="0"/>
              <a:t> 的部署方式</a:t>
            </a:r>
            <a:endParaRPr lang="zh-TW" altLang="en-US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282161" y="5502199"/>
            <a:ext cx="247535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採用 </a:t>
            </a:r>
            <a:r>
              <a:rPr lang="en-US" altLang="zh-TW" b="1" dirty="0" smtClean="0"/>
              <a:t>Container</a:t>
            </a:r>
            <a:r>
              <a:rPr lang="zh-TW" altLang="en-US" b="1" dirty="0" smtClean="0"/>
              <a:t> 的部署</a:t>
            </a:r>
            <a:endParaRPr lang="en-US" altLang="zh-TW" b="1" dirty="0" smtClean="0"/>
          </a:p>
          <a:p>
            <a:r>
              <a:rPr lang="zh-TW" altLang="en-US" b="1" dirty="0" smtClean="0"/>
              <a:t>方式，同時提供 </a:t>
            </a:r>
            <a:r>
              <a:rPr lang="en-US" altLang="zh-TW" b="1" dirty="0" smtClean="0"/>
              <a:t>VM</a:t>
            </a:r>
            <a:r>
              <a:rPr lang="zh-TW" altLang="en-US" b="1" dirty="0" smtClean="0"/>
              <a:t> 的</a:t>
            </a:r>
            <a:endParaRPr lang="en-US" altLang="zh-TW" b="1" dirty="0" smtClean="0"/>
          </a:p>
          <a:p>
            <a:r>
              <a:rPr lang="zh-TW" altLang="en-US" b="1" dirty="0" smtClean="0"/>
              <a:t>隔離層級保</a:t>
            </a:r>
            <a:r>
              <a:rPr lang="zh-TW" altLang="en-US" b="1" dirty="0"/>
              <a:t>護</a:t>
            </a:r>
          </a:p>
        </p:txBody>
      </p:sp>
    </p:spTree>
    <p:extLst>
      <p:ext uri="{BB962C8B-B14F-4D97-AF65-F5344CB8AC3E}">
        <p14:creationId xmlns:p14="http://schemas.microsoft.com/office/powerpoint/2010/main" val="171473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Hyper-V </a:t>
            </a:r>
            <a:r>
              <a:rPr lang="zh-TW" altLang="en-US" dirty="0" smtClean="0"/>
              <a:t>容器</a:t>
            </a:r>
            <a:r>
              <a:rPr lang="en-US" altLang="zh-TW" dirty="0" smtClean="0"/>
              <a:t>, </a:t>
            </a:r>
            <a:r>
              <a:rPr lang="zh-TW" altLang="en-US" dirty="0" smtClean="0"/>
              <a:t>完全一</a:t>
            </a:r>
            <a:r>
              <a:rPr lang="zh-TW" altLang="en-US" dirty="0"/>
              <a:t>致</a:t>
            </a:r>
            <a:r>
              <a:rPr lang="zh-TW" altLang="en-US" dirty="0" smtClean="0"/>
              <a:t>的部署方式</a:t>
            </a:r>
            <a:endParaRPr lang="zh-TW" altLang="en-US" dirty="0"/>
          </a:p>
        </p:txBody>
      </p:sp>
      <p:pic>
        <p:nvPicPr>
          <p:cNvPr id="3074" name="Picture 2" descr="「hyperv container」的圖片搜尋結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26488"/>
            <a:ext cx="10515600" cy="523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9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</a:t>
            </a:r>
            <a:r>
              <a:rPr lang="en-US" dirty="0" err="1" smtClean="0"/>
              <a:t>hyper-v</a:t>
            </a:r>
            <a:r>
              <a:rPr lang="en-US" dirty="0" smtClean="0"/>
              <a:t> container</a:t>
            </a:r>
            <a:endParaRPr 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3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d4d-1-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68" y="791889"/>
            <a:ext cx="10416264" cy="586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54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d4d-1-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90977"/>
            <a:ext cx="10726615" cy="606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73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安德魯是誰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奧</a:t>
            </a:r>
            <a:r>
              <a:rPr lang="zh-TW" altLang="en-US" sz="3200" b="1" dirty="0" smtClean="0"/>
              <a:t>文環球 首席架構師</a:t>
            </a:r>
            <a:r>
              <a:rPr lang="en-US" altLang="zh-TW" sz="3200" b="1" dirty="0" smtClean="0"/>
              <a:t/>
            </a:r>
            <a:br>
              <a:rPr lang="en-US" altLang="zh-TW" sz="3200" b="1" dirty="0" smtClean="0"/>
            </a:br>
            <a:r>
              <a:rPr lang="zh-TW" altLang="en-US" sz="3200" b="1" dirty="0" smtClean="0"/>
              <a:t>一</a:t>
            </a:r>
            <a:r>
              <a:rPr lang="zh-TW" altLang="en-US" sz="3200" b="1" dirty="0" smtClean="0"/>
              <a:t>宇數位科技 </a:t>
            </a:r>
            <a:r>
              <a:rPr lang="en-US" altLang="zh-TW" sz="3200" b="1" dirty="0" smtClean="0"/>
              <a:t>CTO, </a:t>
            </a:r>
            <a:r>
              <a:rPr lang="zh-TW" altLang="en-US" sz="3200" b="1" dirty="0" smtClean="0"/>
              <a:t>系</a:t>
            </a:r>
            <a:r>
              <a:rPr lang="zh-TW" altLang="en-US" sz="3200" b="1" dirty="0"/>
              <a:t>統</a:t>
            </a:r>
            <a:r>
              <a:rPr lang="zh-TW" altLang="en-US" sz="3200" b="1" dirty="0" smtClean="0"/>
              <a:t>開發顧問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現任</a:t>
            </a:r>
            <a:r>
              <a:rPr lang="en-US" altLang="zh-TW" sz="3200" b="1" dirty="0" smtClean="0"/>
              <a:t>:</a:t>
            </a:r>
            <a:r>
              <a:rPr lang="zh-TW" altLang="en-US" sz="3200" b="1" dirty="0" smtClean="0"/>
              <a:t> </a:t>
            </a:r>
            <a:r>
              <a:rPr lang="en-US" altLang="zh-TW" sz="3200" b="1" dirty="0" smtClean="0"/>
              <a:t>MVP, </a:t>
            </a:r>
            <a:r>
              <a:rPr lang="zh-TW" altLang="en-US" sz="3200" b="1" dirty="0" smtClean="0"/>
              <a:t>微軟最有價值專家</a:t>
            </a:r>
            <a:endParaRPr lang="en-US" altLang="zh-TW" sz="3200" b="1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部落</a:t>
            </a:r>
            <a:r>
              <a:rPr lang="zh-TW" altLang="en-US" sz="3200" b="1" dirty="0"/>
              <a:t>客</a:t>
            </a:r>
            <a:r>
              <a:rPr lang="zh-TW" altLang="en-US" sz="3200" b="1" dirty="0" smtClean="0"/>
              <a:t> </a:t>
            </a:r>
            <a:r>
              <a:rPr lang="en-US" altLang="zh-TW" sz="3200" b="1" dirty="0" smtClean="0"/>
              <a:t>(</a:t>
            </a:r>
            <a:r>
              <a:rPr lang="zh-TW" altLang="en-US" sz="3200" b="1" dirty="0" smtClean="0"/>
              <a:t>安德魯的部落格</a:t>
            </a:r>
            <a:r>
              <a:rPr lang="en-US" altLang="zh-TW" sz="3200" b="1" dirty="0" smtClean="0"/>
              <a:t>)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2200" dirty="0" smtClean="0"/>
              <a:t>談論各種軟體開發與設計的大小事，想做個優秀的系統架構師。主題以 </a:t>
            </a:r>
            <a:r>
              <a:rPr lang="en-US" altLang="zh-TW" sz="2200" dirty="0" smtClean="0"/>
              <a:t>.NET / C#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/ OOP / Container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/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Azure </a:t>
            </a:r>
            <a:r>
              <a:rPr lang="zh-TW" altLang="en-US" sz="2200" dirty="0" smtClean="0"/>
              <a:t>與雲端服務設計</a:t>
            </a:r>
            <a:r>
              <a:rPr lang="en-US" altLang="zh-TW" sz="2200" dirty="0" smtClean="0"/>
              <a:t> </a:t>
            </a:r>
            <a:r>
              <a:rPr lang="zh-TW" altLang="en-US" sz="2200" dirty="0" smtClean="0"/>
              <a:t>為主。</a:t>
            </a:r>
            <a:r>
              <a:rPr lang="en-US" altLang="zh-TW" sz="2200" dirty="0" smtClean="0"/>
              <a:t/>
            </a:r>
            <a:br>
              <a:rPr lang="en-US" altLang="zh-TW" sz="2200" dirty="0" smtClean="0"/>
            </a:br>
            <a:r>
              <a:rPr lang="en-US" altLang="zh-TW" sz="2000" dirty="0">
                <a:hlinkClick r:id="rId3"/>
              </a:rPr>
              <a:t>https://</a:t>
            </a:r>
            <a:r>
              <a:rPr lang="en-US" altLang="zh-TW" sz="2000" dirty="0" smtClean="0">
                <a:hlinkClick r:id="rId3"/>
              </a:rPr>
              <a:t>www.facebook.com/andrew.blog.0928</a:t>
            </a:r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多年技術顧問、專任講師、專欄作家、研討會</a:t>
            </a:r>
            <a:r>
              <a:rPr lang="en-US" altLang="zh-TW" sz="3200" b="1" dirty="0" smtClean="0"/>
              <a:t>SPEAKER</a:t>
            </a:r>
            <a:r>
              <a:rPr lang="zh-TW" altLang="en-US" sz="3200" b="1" dirty="0" smtClean="0"/>
              <a:t> 等經驗。</a:t>
            </a:r>
            <a:endParaRPr lang="en-US" altLang="zh-TW" sz="3200" b="1" dirty="0"/>
          </a:p>
        </p:txBody>
      </p:sp>
    </p:spTree>
    <p:extLst>
      <p:ext uri="{BB962C8B-B14F-4D97-AF65-F5344CB8AC3E}">
        <p14:creationId xmlns:p14="http://schemas.microsoft.com/office/powerpoint/2010/main" val="232726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d4d-1-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4" y="710118"/>
            <a:ext cx="10937631" cy="614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20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軟體佈署架構的演進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丟棄式的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佈署概念 </a:t>
            </a:r>
            <a:r>
              <a:rPr lang="en-US" altLang="zh-TW" dirty="0" smtClean="0"/>
              <a:t>(Immutable Server)</a:t>
            </a:r>
          </a:p>
          <a:p>
            <a:r>
              <a:rPr lang="zh-TW" altLang="en-US" dirty="0" smtClean="0"/>
              <a:t>夠用就好的</a:t>
            </a:r>
            <a:r>
              <a:rPr lang="zh-TW" altLang="en-US" dirty="0"/>
              <a:t>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要求</a:t>
            </a:r>
            <a:r>
              <a:rPr lang="zh-TW" altLang="en-US" dirty="0"/>
              <a:t> </a:t>
            </a:r>
            <a:r>
              <a:rPr lang="en-US" altLang="zh-TW" dirty="0" smtClean="0"/>
              <a:t>(Just</a:t>
            </a:r>
            <a:r>
              <a:rPr lang="zh-TW" altLang="en-US" dirty="0"/>
              <a:t> </a:t>
            </a:r>
            <a:r>
              <a:rPr lang="en-US" altLang="zh-TW" dirty="0" smtClean="0"/>
              <a:t>Enough</a:t>
            </a:r>
            <a:r>
              <a:rPr lang="zh-TW" altLang="en-US" dirty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OS)</a:t>
            </a:r>
            <a:r>
              <a:rPr lang="zh-TW" altLang="en-US" dirty="0" smtClean="0"/>
              <a:t>，提高效能，減少浪費，降低風險。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3756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“JUST ENOUGH” Concept?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9413823" y="2218544"/>
            <a:ext cx="2413416" cy="36426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有多少是我們需要的</a:t>
            </a:r>
            <a:r>
              <a:rPr lang="en-US" altLang="zh-TW" dirty="0" smtClean="0"/>
              <a:t>?</a:t>
            </a:r>
          </a:p>
          <a:p>
            <a:pPr algn="ctr"/>
            <a:endParaRPr lang="en-US" altLang="zh-TW" dirty="0"/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還不包括沒畫在架構圖裡的一堆工具跟服務</a:t>
            </a:r>
            <a:r>
              <a:rPr lang="en-US" altLang="zh-TW" dirty="0" smtClean="0"/>
              <a:t>…)</a:t>
            </a:r>
            <a:endParaRPr lang="zh-TW" altLang="en-US" dirty="0"/>
          </a:p>
        </p:txBody>
      </p:sp>
      <p:pic>
        <p:nvPicPr>
          <p:cNvPr id="1028" name="Picture 4" descr="「windows server modules overview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4" b="8251"/>
          <a:stretch/>
        </p:blipFill>
        <p:spPr bwMode="auto">
          <a:xfrm>
            <a:off x="614596" y="7286718"/>
            <a:ext cx="10185782" cy="42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windows kernel architecture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4" t="22285"/>
          <a:stretch/>
        </p:blipFill>
        <p:spPr bwMode="auto">
          <a:xfrm>
            <a:off x="1813809" y="1763317"/>
            <a:ext cx="7120328" cy="455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13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我們需要的其實只有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pic>
        <p:nvPicPr>
          <p:cNvPr id="3" name="Picture 6" descr="「windows kernel architecture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5" t="49245" r="25741" b="6234"/>
          <a:stretch/>
        </p:blipFill>
        <p:spPr bwMode="auto">
          <a:xfrm>
            <a:off x="1708879" y="3711404"/>
            <a:ext cx="4961744" cy="256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1693888" y="1903750"/>
            <a:ext cx="4931764" cy="17238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MY APPLICATION</a:t>
            </a:r>
            <a:endParaRPr lang="zh-TW" altLang="en-US" sz="3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910466" y="2128602"/>
            <a:ext cx="486203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如果一台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只服務我的 </a:t>
            </a:r>
            <a:r>
              <a:rPr lang="en-US" altLang="zh-TW" dirty="0" smtClean="0"/>
              <a:t>APPLICATION..</a:t>
            </a:r>
          </a:p>
          <a:p>
            <a:r>
              <a:rPr lang="zh-TW" altLang="en-US" dirty="0" smtClean="0"/>
              <a:t>甚至是一百台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只服務我的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</a:t>
            </a:r>
            <a:r>
              <a:rPr lang="en-US" altLang="zh-TW" dirty="0" smtClean="0"/>
              <a:t>…</a:t>
            </a:r>
          </a:p>
          <a:p>
            <a:r>
              <a:rPr lang="zh-TW" altLang="en-US" dirty="0" smtClean="0"/>
              <a:t>我還需要這麼</a:t>
            </a:r>
            <a:r>
              <a:rPr lang="zh-TW" altLang="en-US" dirty="0"/>
              <a:t>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完整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的</a:t>
            </a:r>
            <a:r>
              <a:rPr lang="zh-TW" altLang="en-US" dirty="0"/>
              <a:t>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嗎</a:t>
            </a:r>
            <a:r>
              <a:rPr lang="en-US" altLang="zh-TW" dirty="0"/>
              <a:t>?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APP</a:t>
            </a:r>
            <a:r>
              <a:rPr lang="zh-TW" altLang="en-US" dirty="0" smtClean="0"/>
              <a:t> 裝好就不需要改了，連遠端管理都省了</a:t>
            </a:r>
            <a:r>
              <a:rPr lang="en-US" altLang="zh-TW" dirty="0" smtClean="0"/>
              <a:t>..</a:t>
            </a:r>
          </a:p>
          <a:p>
            <a:endParaRPr lang="en-US" altLang="zh-TW" dirty="0"/>
          </a:p>
          <a:p>
            <a:r>
              <a:rPr lang="zh-TW" altLang="en-US" dirty="0" smtClean="0"/>
              <a:t>拿掉的服務越多，系統被攻擊的機會越少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效率也越好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 smtClean="0"/>
              <a:t>如果 </a:t>
            </a:r>
            <a:r>
              <a:rPr lang="en-US" altLang="zh-TW" dirty="0" smtClean="0"/>
              <a:t>STORAGE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/ DB </a:t>
            </a:r>
            <a:r>
              <a:rPr lang="zh-TW" altLang="en-US" dirty="0" smtClean="0"/>
              <a:t>只歸我用，且有專屬連線，</a:t>
            </a:r>
            <a:endParaRPr lang="en-US" altLang="zh-TW" dirty="0" smtClean="0"/>
          </a:p>
          <a:p>
            <a:r>
              <a:rPr lang="zh-TW" altLang="en-US" dirty="0" smtClean="0"/>
              <a:t>還需要設定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整合式驗證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嗎</a:t>
            </a:r>
            <a:r>
              <a:rPr lang="en-US" altLang="zh-TW" dirty="0" smtClean="0"/>
              <a:t>?</a:t>
            </a:r>
          </a:p>
          <a:p>
            <a:endParaRPr lang="en-US" altLang="zh-TW" dirty="0"/>
          </a:p>
          <a:p>
            <a:r>
              <a:rPr lang="en-US" altLang="zh-TW" dirty="0" smtClean="0"/>
              <a:t>OS</a:t>
            </a:r>
            <a:r>
              <a:rPr lang="zh-TW" altLang="en-US" dirty="0" smtClean="0"/>
              <a:t> 存在的價值，除了 </a:t>
            </a:r>
            <a:r>
              <a:rPr lang="en-US" altLang="zh-TW" dirty="0" smtClean="0"/>
              <a:t>LAUNCH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之外還剩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044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584962"/>
            <a:ext cx="10058400" cy="44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最小化的作業系統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269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如果</a:t>
            </a:r>
            <a:r>
              <a:rPr lang="zh-TW" altLang="en-US" dirty="0"/>
              <a:t> </a:t>
            </a:r>
            <a:r>
              <a:rPr lang="en-US" altLang="zh-TW" dirty="0" smtClean="0"/>
              <a:t>OS</a:t>
            </a:r>
            <a:r>
              <a:rPr lang="zh-TW" altLang="en-US" dirty="0"/>
              <a:t> </a:t>
            </a:r>
            <a:r>
              <a:rPr lang="zh-TW" altLang="en-US" dirty="0" smtClean="0"/>
              <a:t>跟</a:t>
            </a:r>
            <a:r>
              <a:rPr lang="zh-TW" altLang="en-US" dirty="0"/>
              <a:t> </a:t>
            </a:r>
            <a:r>
              <a:rPr lang="en-US" altLang="zh-TW" dirty="0" smtClean="0"/>
              <a:t>APP</a:t>
            </a:r>
            <a:r>
              <a:rPr lang="zh-TW" altLang="en-US" dirty="0"/>
              <a:t> </a:t>
            </a:r>
            <a:r>
              <a:rPr lang="zh-TW" altLang="en-US" dirty="0" smtClean="0"/>
              <a:t>一樣，用過即丟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以前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一套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要執行上百個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，將來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上百套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只要執行一個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如果一套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只要執行一個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的話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設定跟程式都不需要改變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有改變就丟掉換新的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不需要改變，就不需要管理工具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不需要管理工具，就不需要遠端存取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不需要遠端存取，就不需要過多的安全管控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只有一個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執行，就不需要過多的安全機制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這樣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會跑得又快又好，管理變得很簡單，只要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做好佈署管理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083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rtinfowler.com/bliki/images/immutableServer/PhoenixServer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4" y="1544817"/>
            <a:ext cx="1095375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72528" y="6504317"/>
            <a:ext cx="513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http://martinfowler.com/bliki/ImmutableServer.html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Immutable Server (Before)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41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artinfowler.com/bliki/images/immutableServer/ImmutableServer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62" y="1766977"/>
            <a:ext cx="9582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Immutable </a:t>
            </a:r>
            <a:r>
              <a:rPr lang="en-US" altLang="zh-TW" dirty="0" smtClean="0"/>
              <a:t>Server (After)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438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Server </a:t>
            </a:r>
            <a:r>
              <a:rPr lang="zh-TW" altLang="en-US" dirty="0" smtClean="0"/>
              <a:t>支援的關鍵技術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2532925"/>
            <a:ext cx="5982325" cy="13940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Windows Server 2016: </a:t>
            </a:r>
            <a:br>
              <a:rPr lang="en-US" altLang="zh-TW" sz="3200" dirty="0" smtClean="0"/>
            </a:br>
            <a:r>
              <a:rPr lang="zh-TW" altLang="en-US" sz="3200" dirty="0" smtClean="0"/>
              <a:t>特別版的 </a:t>
            </a:r>
            <a:r>
              <a:rPr lang="en-US" altLang="zh-TW" sz="3200" dirty="0" smtClean="0"/>
              <a:t>Kernel (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>Nano Server?)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6820525" y="2518348"/>
            <a:ext cx="2098623" cy="813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6820525" y="3927423"/>
            <a:ext cx="2098623" cy="3747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38200" y="4504881"/>
            <a:ext cx="5982325" cy="13940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Windows Server 2016:</a:t>
            </a: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</a:rPr>
              <a:t>Windows Container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6820525" y="4302177"/>
            <a:ext cx="2098623" cy="20311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6820525" y="5100778"/>
            <a:ext cx="2098623" cy="813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1690688"/>
            <a:ext cx="2362200" cy="391477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38200" y="1516116"/>
            <a:ext cx="5982325" cy="8426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Windows Server 2016: </a:t>
            </a:r>
            <a:br>
              <a:rPr lang="en-US" altLang="zh-TW" sz="3200" dirty="0" smtClean="0"/>
            </a:br>
            <a:r>
              <a:rPr lang="en-US" altLang="zh-TW" sz="3200" b="1" dirty="0" smtClean="0">
                <a:solidFill>
                  <a:srgbClr val="FF0000"/>
                </a:solidFill>
              </a:rPr>
              <a:t>Nano Server / </a:t>
            </a:r>
            <a:r>
              <a:rPr lang="en-US" altLang="zh-TW" sz="3200" b="1" dirty="0" err="1" smtClean="0">
                <a:solidFill>
                  <a:srgbClr val="FF0000"/>
                </a:solidFill>
              </a:rPr>
              <a:t>ServerCore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6820525" y="2373343"/>
            <a:ext cx="2171075" cy="9877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6820525" y="1501640"/>
            <a:ext cx="2171075" cy="140907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78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有史以來最小的 </a:t>
            </a:r>
            <a:r>
              <a:rPr lang="en-US" altLang="zh-TW" dirty="0" smtClean="0"/>
              <a:t>Windows </a:t>
            </a:r>
            <a:r>
              <a:rPr lang="en-US" altLang="zh-TW" dirty="0" err="1" smtClean="0"/>
              <a:t>NanoServer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9721"/>
            <a:ext cx="10563371" cy="44235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89231" y="5040923"/>
            <a:ext cx="3774831" cy="586154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圖說文字 4"/>
          <p:cNvSpPr/>
          <p:nvPr/>
        </p:nvSpPr>
        <p:spPr>
          <a:xfrm>
            <a:off x="7565292" y="3188677"/>
            <a:ext cx="3290277" cy="1297354"/>
          </a:xfrm>
          <a:prstGeom prst="wedgeRoundRectCallout">
            <a:avLst>
              <a:gd name="adj1" fmla="val -27009"/>
              <a:gd name="adj2" fmla="val 730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更新速度快 </a:t>
            </a:r>
            <a:r>
              <a:rPr lang="en-US" altLang="zh-TW" dirty="0" smtClean="0"/>
              <a:t>(</a:t>
            </a:r>
            <a:r>
              <a:rPr lang="zh-TW" altLang="en-US" dirty="0" smtClean="0"/>
              <a:t>以小時為單位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，體積小，整個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 只有 </a:t>
            </a:r>
            <a:r>
              <a:rPr lang="en-US" altLang="zh-TW" dirty="0" smtClean="0"/>
              <a:t>333mb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785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什麼是</a:t>
            </a:r>
            <a:r>
              <a:rPr lang="zh-TW" altLang="en-US" dirty="0"/>
              <a:t> </a:t>
            </a:r>
            <a:r>
              <a:rPr lang="en-US" altLang="zh-TW" dirty="0" smtClean="0"/>
              <a:t>"</a:t>
            </a:r>
            <a:r>
              <a:rPr lang="zh-TW" altLang="en-US" dirty="0" smtClean="0"/>
              <a:t>容器</a:t>
            </a:r>
            <a:r>
              <a:rPr lang="en-US" altLang="zh-TW" dirty="0" smtClean="0"/>
              <a:t>"</a:t>
            </a:r>
            <a:r>
              <a:rPr lang="zh-TW" altLang="en-US" dirty="0" smtClean="0"/>
              <a:t> 技術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先從</a:t>
            </a:r>
            <a:r>
              <a:rPr lang="zh-TW" altLang="en-US" dirty="0"/>
              <a:t> </a:t>
            </a:r>
            <a:r>
              <a:rPr lang="en-US" altLang="zh-TW" dirty="0" err="1" smtClean="0"/>
              <a:t>Microservices</a:t>
            </a:r>
            <a:r>
              <a:rPr lang="en-US" altLang="zh-TW" dirty="0" smtClean="0"/>
              <a:t> (</a:t>
            </a:r>
            <a:r>
              <a:rPr lang="zh-TW" altLang="en-US" dirty="0" smtClean="0"/>
              <a:t>微服務</a:t>
            </a:r>
            <a:r>
              <a:rPr lang="en-US" altLang="zh-TW" dirty="0" smtClean="0"/>
              <a:t>)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DevOps </a:t>
            </a:r>
            <a:r>
              <a:rPr lang="zh-TW" altLang="en-US" dirty="0" smtClean="0"/>
              <a:t>開始</a:t>
            </a:r>
            <a:r>
              <a:rPr lang="en-US" altLang="zh-TW" dirty="0" smtClean="0"/>
              <a:t>!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軟體佈署技術的演進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虛擬化技術 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 容器化技術</a:t>
            </a:r>
            <a:endParaRPr lang="en-US" altLang="zh-TW" dirty="0"/>
          </a:p>
          <a:p>
            <a:pPr lvl="1"/>
            <a:r>
              <a:rPr lang="zh-TW" altLang="en-US" dirty="0" smtClean="0"/>
              <a:t>拋棄式的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immutable</a:t>
            </a:r>
            <a:r>
              <a:rPr lang="zh-TW" altLang="en-US" dirty="0" smtClean="0"/>
              <a:t> </a:t>
            </a:r>
            <a:r>
              <a:rPr lang="en-US" altLang="zh-TW" dirty="0" smtClean="0"/>
              <a:t>server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Docker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 的關係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647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57939" y="1709738"/>
            <a:ext cx="11063422" cy="2852737"/>
          </a:xfrm>
        </p:spPr>
        <p:txBody>
          <a:bodyPr/>
          <a:lstStyle/>
          <a:p>
            <a:r>
              <a:rPr lang="en-US" altLang="zh-TW" dirty="0" smtClean="0"/>
              <a:t>Docker 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Container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Docker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 的關係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856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容器化技術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28478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28479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28478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Container 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8478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Host OS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390043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390044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498815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498816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291457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703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(Linux)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 Eco System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28478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5" name="矩形 4"/>
          <p:cNvSpPr/>
          <p:nvPr/>
        </p:nvSpPr>
        <p:spPr>
          <a:xfrm>
            <a:off x="4628479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28478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Docker </a:t>
            </a:r>
            <a:r>
              <a:rPr lang="en-US" altLang="zh-TW" dirty="0" smtClean="0"/>
              <a:t>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8478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OS: </a:t>
            </a:r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91457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459967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15" name="矩形 14"/>
          <p:cNvSpPr/>
          <p:nvPr/>
        </p:nvSpPr>
        <p:spPr>
          <a:xfrm>
            <a:off x="6459968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498815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17" name="矩形 16"/>
          <p:cNvSpPr/>
          <p:nvPr/>
        </p:nvSpPr>
        <p:spPr>
          <a:xfrm>
            <a:off x="9498816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2173045" y="4061013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665669" y="4208929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638775" y="3670611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8" name="雲朵形 7"/>
          <p:cNvSpPr/>
          <p:nvPr/>
        </p:nvSpPr>
        <p:spPr>
          <a:xfrm>
            <a:off x="305665" y="2455363"/>
            <a:ext cx="2242463" cy="153841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Hub</a:t>
            </a:r>
          </a:p>
          <a:p>
            <a:pPr algn="ctr"/>
            <a:r>
              <a:rPr lang="en-US" altLang="zh-TW" dirty="0" smtClean="0"/>
              <a:t>(Registry)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666730" y="3279648"/>
            <a:ext cx="1776179" cy="331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73333" y="3002311"/>
            <a:ext cx="12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4915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for Windows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2030867" y="5191005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523491" y="5338921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496597" y="4800603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420497" y="2447365"/>
            <a:ext cx="7005918" cy="2675240"/>
            <a:chOff x="2528047" y="1737360"/>
            <a:chExt cx="7005918" cy="4340711"/>
          </a:xfrm>
        </p:grpSpPr>
        <p:sp>
          <p:nvSpPr>
            <p:cNvPr id="8" name="圓角矩形 7"/>
            <p:cNvSpPr/>
            <p:nvPr/>
          </p:nvSpPr>
          <p:spPr>
            <a:xfrm>
              <a:off x="2528047" y="1737360"/>
              <a:ext cx="7005918" cy="4340711"/>
            </a:xfrm>
            <a:prstGeom prst="roundRect">
              <a:avLst>
                <a:gd name="adj" fmla="val 5824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710927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2710928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710927" y="4061013"/>
              <a:ext cx="6527202" cy="5513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Docker </a:t>
              </a:r>
              <a:r>
                <a:rPr lang="en-US" altLang="zh-TW" dirty="0" smtClean="0"/>
                <a:t>Engine</a:t>
              </a:r>
              <a:endParaRPr lang="zh-TW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710927" y="4679578"/>
              <a:ext cx="6527202" cy="103542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OS: 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Linux (</a:t>
              </a:r>
              <a:r>
                <a:rPr lang="en-US" altLang="zh-TW" b="1" dirty="0" err="1" smtClean="0">
                  <a:solidFill>
                    <a:srgbClr val="FF0000"/>
                  </a:solidFill>
                </a:rPr>
                <a:t>Apline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 Linux + </a:t>
              </a:r>
              <a:r>
                <a:rPr lang="en-US" altLang="zh-TW" b="1" dirty="0" err="1" smtClean="0">
                  <a:solidFill>
                    <a:srgbClr val="FF0000"/>
                  </a:solidFill>
                </a:rPr>
                <a:t>Busybox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)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373906" y="3442448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……</a:t>
              </a:r>
              <a:endParaRPr lang="zh-TW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542416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542417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581264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581265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626296" y="5597570"/>
              <a:ext cx="255550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Hyper-V Virtual Machine</a:t>
              </a:r>
              <a:endParaRPr lang="zh-TW" altLang="en-US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4420497" y="5143039"/>
            <a:ext cx="7005918" cy="7467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for Windows + Docker Tools</a:t>
            </a:r>
            <a:endParaRPr lang="zh-TW" altLang="en-US" dirty="0"/>
          </a:p>
        </p:txBody>
      </p:sp>
      <p:sp>
        <p:nvSpPr>
          <p:cNvPr id="20" name="雲朵形 19"/>
          <p:cNvSpPr/>
          <p:nvPr/>
        </p:nvSpPr>
        <p:spPr>
          <a:xfrm>
            <a:off x="305665" y="2455363"/>
            <a:ext cx="2242463" cy="153841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Hub</a:t>
            </a:r>
          </a:p>
          <a:p>
            <a:pPr algn="ctr"/>
            <a:r>
              <a:rPr lang="en-US" altLang="zh-TW" dirty="0" smtClean="0"/>
              <a:t>(Registry)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666730" y="3279648"/>
            <a:ext cx="1776179" cy="331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73333" y="3002311"/>
            <a:ext cx="12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4988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28478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5" name="矩形 4"/>
          <p:cNvSpPr/>
          <p:nvPr/>
        </p:nvSpPr>
        <p:spPr>
          <a:xfrm>
            <a:off x="4628479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28478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Windows Container </a:t>
            </a:r>
            <a:r>
              <a:rPr lang="en-US" altLang="zh-TW" dirty="0" smtClean="0"/>
              <a:t>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8478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OS: </a:t>
            </a:r>
            <a:r>
              <a:rPr lang="en-US" altLang="zh-TW" b="1" dirty="0" smtClean="0">
                <a:solidFill>
                  <a:srgbClr val="FF0000"/>
                </a:solidFill>
              </a:rPr>
              <a:t>Windows 10 Pro / 2016 (with Hyper-V)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91457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459967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15" name="矩形 14"/>
          <p:cNvSpPr/>
          <p:nvPr/>
        </p:nvSpPr>
        <p:spPr>
          <a:xfrm>
            <a:off x="6459968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498815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17" name="矩形 16"/>
          <p:cNvSpPr/>
          <p:nvPr/>
        </p:nvSpPr>
        <p:spPr>
          <a:xfrm>
            <a:off x="9498816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2173045" y="4061013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665669" y="4208929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638775" y="3670611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20" name="雲朵形 19"/>
          <p:cNvSpPr/>
          <p:nvPr/>
        </p:nvSpPr>
        <p:spPr>
          <a:xfrm>
            <a:off x="305665" y="2455363"/>
            <a:ext cx="2242463" cy="153841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Hub</a:t>
            </a:r>
          </a:p>
          <a:p>
            <a:pPr algn="ctr"/>
            <a:r>
              <a:rPr lang="en-US" altLang="zh-TW" dirty="0" smtClean="0"/>
              <a:t>(Registry)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666730" y="3279648"/>
            <a:ext cx="1776179" cy="331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73333" y="3002311"/>
            <a:ext cx="12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Pull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557939" y="5997844"/>
            <a:ext cx="10831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Microsoft </a:t>
            </a:r>
            <a:r>
              <a:rPr lang="zh-TW" altLang="en-US" dirty="0" smtClean="0"/>
              <a:t>打造支援容器化技術的 </a:t>
            </a:r>
            <a:r>
              <a:rPr lang="en-US" altLang="zh-TW" dirty="0" smtClean="0"/>
              <a:t>Windows Kernel, </a:t>
            </a:r>
            <a:r>
              <a:rPr lang="zh-TW" altLang="en-US" dirty="0" smtClean="0"/>
              <a:t>同時擁抱已成熟的 </a:t>
            </a:r>
            <a:r>
              <a:rPr lang="en-US" altLang="zh-TW" dirty="0" smtClean="0"/>
              <a:t>Docker</a:t>
            </a:r>
            <a:r>
              <a:rPr lang="zh-TW" altLang="en-US" dirty="0" smtClean="0"/>
              <a:t> 技術、</a:t>
            </a:r>
            <a:r>
              <a:rPr lang="en-US" altLang="zh-TW" dirty="0" smtClean="0"/>
              <a:t>API</a:t>
            </a:r>
            <a:r>
              <a:rPr lang="zh-TW" altLang="en-US" dirty="0" smtClean="0"/>
              <a:t>、工具鍊與生態圈，</a:t>
            </a:r>
            <a:endParaRPr lang="en-US" altLang="zh-TW" dirty="0" smtClean="0"/>
          </a:p>
          <a:p>
            <a:r>
              <a:rPr lang="zh-TW" altLang="en-US" dirty="0" smtClean="0"/>
              <a:t>創造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Container </a:t>
            </a:r>
            <a:r>
              <a:rPr lang="zh-TW" altLang="en-US" dirty="0" smtClean="0"/>
              <a:t>豐富的應用。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43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 License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832" y="1825625"/>
            <a:ext cx="10515600" cy="435133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https://scontent-tpe1-1.xx.fbcdn.net/v/t34.0-12/15555666_10206109671420895_1680935927_n.png?oh=1e09815e6749a1baf5e2d83437430450&amp;oe=5861B8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07" y="1589359"/>
            <a:ext cx="10504805" cy="427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45304" y="6357663"/>
            <a:ext cx="1204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http://</a:t>
            </a:r>
            <a:r>
              <a:rPr lang="en-US" altLang="zh-TW" dirty="0" smtClean="0"/>
              <a:t>download.microsoft.com/download/7/2/9/7290EA05-DC56-4BED-9400-138C5701F174/WS2016LicensingDatasheet.pdf</a:t>
            </a:r>
          </a:p>
          <a:p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92532" y="2717800"/>
            <a:ext cx="10634980" cy="8509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0754360" y="2039112"/>
            <a:ext cx="1437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Win10 pro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/>
              <a:t>O</a:t>
            </a:r>
          </a:p>
          <a:p>
            <a:pPr algn="ctr"/>
            <a:r>
              <a:rPr lang="en-US" sz="2000" dirty="0" smtClean="0"/>
              <a:t>O</a:t>
            </a:r>
          </a:p>
          <a:p>
            <a:pPr algn="ctr"/>
            <a:r>
              <a:rPr lang="en-US" sz="2000" dirty="0" smtClean="0"/>
              <a:t>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3039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ild0522.gitbooks.io/yeasy_dp/content/_images/docker_compo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407" y="2990088"/>
            <a:ext cx="3062097" cy="374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 Docker </a:t>
            </a:r>
            <a:r>
              <a:rPr lang="en-US" altLang="zh-TW" dirty="0" smtClean="0"/>
              <a:t>Compose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77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950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Defining </a:t>
            </a:r>
            <a:r>
              <a:rPr lang="en-US" altLang="zh-TW" dirty="0"/>
              <a:t>and running complex </a:t>
            </a:r>
            <a:r>
              <a:rPr lang="en-US" altLang="zh-TW" dirty="0" smtClean="0"/>
              <a:t>applications</a:t>
            </a:r>
            <a:br>
              <a:rPr lang="en-US" altLang="zh-TW" dirty="0" smtClean="0"/>
            </a:br>
            <a:r>
              <a:rPr lang="en-US" altLang="zh-TW" dirty="0" smtClean="0"/>
              <a:t>with Docker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 descr="docker-compose_w_4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1" y="1825625"/>
            <a:ext cx="57932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56" y="1825625"/>
            <a:ext cx="5105750" cy="4351338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5365736" y="3439820"/>
            <a:ext cx="1219200" cy="1122947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946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88332" y="1160585"/>
            <a:ext cx="5273741" cy="4718487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5733325" y="2435961"/>
            <a:ext cx="2144889" cy="84666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DEMO-WEB81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5733324" y="4840495"/>
            <a:ext cx="4357510" cy="8748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DEMO-VOLUME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5733325" y="1465116"/>
            <a:ext cx="4357510" cy="81844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DEMO-PROXY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使用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IIS-ARR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or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NGINX)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7945946" y="2435961"/>
            <a:ext cx="2144889" cy="84666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DEMO-WEB82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30" name="Picture 6" descr="「docker volume」的圖片搜尋結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28" b="591"/>
          <a:stretch/>
        </p:blipFill>
        <p:spPr bwMode="auto">
          <a:xfrm>
            <a:off x="9503813" y="1895893"/>
            <a:ext cx="555626" cy="4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接點 12"/>
          <p:cNvCxnSpPr>
            <a:endCxn id="8" idx="0"/>
          </p:cNvCxnSpPr>
          <p:nvPr/>
        </p:nvCxnSpPr>
        <p:spPr>
          <a:xfrm>
            <a:off x="7912080" y="844227"/>
            <a:ext cx="0" cy="620889"/>
          </a:xfrm>
          <a:prstGeom prst="line">
            <a:avLst/>
          </a:prstGeom>
          <a:ln w="825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9503813" y="3282628"/>
            <a:ext cx="0" cy="1557867"/>
          </a:xfrm>
          <a:prstGeom prst="line">
            <a:avLst/>
          </a:prstGeom>
          <a:ln w="825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6467102" y="3282628"/>
            <a:ext cx="0" cy="1557867"/>
          </a:xfrm>
          <a:prstGeom prst="line">
            <a:avLst/>
          </a:prstGeom>
          <a:ln w="825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6850923" y="2283561"/>
            <a:ext cx="0" cy="234501"/>
          </a:xfrm>
          <a:prstGeom prst="line">
            <a:avLst/>
          </a:prstGeom>
          <a:ln w="825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9018389" y="2283561"/>
            <a:ext cx="0" cy="234501"/>
          </a:xfrm>
          <a:prstGeom prst="line">
            <a:avLst/>
          </a:prstGeom>
          <a:ln w="825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「disk volume icon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014" y="5340030"/>
            <a:ext cx="304799" cy="30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「docker volume」的圖片搜尋結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28" b="591"/>
          <a:stretch/>
        </p:blipFill>
        <p:spPr bwMode="auto">
          <a:xfrm>
            <a:off x="9503813" y="2886363"/>
            <a:ext cx="555626" cy="4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「docker volume」的圖片搜尋結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28" b="591"/>
          <a:stretch/>
        </p:blipFill>
        <p:spPr bwMode="auto">
          <a:xfrm>
            <a:off x="7338284" y="2886363"/>
            <a:ext cx="555626" cy="43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088331" y="5893560"/>
            <a:ext cx="332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Testing / Production Environment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884344" y="1160585"/>
            <a:ext cx="2997494" cy="1643030"/>
          </a:xfrm>
          <a:prstGeom prst="rect">
            <a:avLst/>
          </a:prstGeom>
          <a:solidFill>
            <a:srgbClr val="FFFFFF">
              <a:alpha val="32157"/>
            </a:srgbClr>
          </a:solidFill>
          <a:ln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884344" y="2866540"/>
            <a:ext cx="189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Docker Repository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26" name="Picture 2" descr="「visual studio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176" y="4294332"/>
            <a:ext cx="2937098" cy="15419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5" name="文字方塊 24"/>
          <p:cNvSpPr txBox="1"/>
          <p:nvPr/>
        </p:nvSpPr>
        <p:spPr>
          <a:xfrm>
            <a:off x="1884344" y="5879072"/>
            <a:ext cx="115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Developer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" name="直線單箭頭接點 5"/>
          <p:cNvCxnSpPr>
            <a:stCxn id="1026" idx="0"/>
            <a:endCxn id="22" idx="2"/>
          </p:cNvCxnSpPr>
          <p:nvPr/>
        </p:nvCxnSpPr>
        <p:spPr>
          <a:xfrm flipV="1">
            <a:off x="3379725" y="2803615"/>
            <a:ext cx="3366" cy="1490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4649037" y="1726145"/>
            <a:ext cx="7182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圓角矩形 33"/>
          <p:cNvSpPr/>
          <p:nvPr/>
        </p:nvSpPr>
        <p:spPr>
          <a:xfrm>
            <a:off x="2305176" y="1316338"/>
            <a:ext cx="614218" cy="55418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2305176" y="2032954"/>
            <a:ext cx="614218" cy="55418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3081799" y="2032954"/>
            <a:ext cx="614218" cy="55418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3081799" y="1307145"/>
            <a:ext cx="614218" cy="55418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3851015" y="1307145"/>
            <a:ext cx="614218" cy="55418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圓角矩形 43"/>
          <p:cNvSpPr/>
          <p:nvPr/>
        </p:nvSpPr>
        <p:spPr>
          <a:xfrm>
            <a:off x="3851015" y="2032954"/>
            <a:ext cx="614218" cy="55418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標題 11"/>
          <p:cNvSpPr>
            <a:spLocks noGrp="1"/>
          </p:cNvSpPr>
          <p:nvPr>
            <p:ph type="title" idx="4294967295"/>
          </p:nvPr>
        </p:nvSpPr>
        <p:spPr>
          <a:xfrm>
            <a:off x="1805355" y="721089"/>
            <a:ext cx="10058400" cy="1449387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BUILD</a:t>
            </a:r>
            <a:r>
              <a:rPr lang="zh-TW" altLang="en-US" dirty="0" smtClean="0"/>
              <a:t>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SHIP</a:t>
            </a:r>
            <a:r>
              <a:rPr lang="zh-TW" altLang="en-US" dirty="0" smtClean="0"/>
              <a:t>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RUN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459886" y="3410712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PUSH</a:t>
            </a:r>
            <a:endParaRPr 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4709995" y="18293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9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總結</a:t>
            </a:r>
            <a:r>
              <a:rPr lang="en-US" altLang="zh-TW" dirty="0" smtClean="0"/>
              <a:t>:</a:t>
            </a:r>
            <a:r>
              <a:rPr lang="zh-TW" altLang="en-US" dirty="0"/>
              <a:t> </a:t>
            </a:r>
            <a:r>
              <a:rPr lang="zh-TW" altLang="en-US" dirty="0" smtClean="0"/>
              <a:t>為何</a:t>
            </a:r>
            <a:r>
              <a:rPr lang="zh-TW" altLang="en-US" dirty="0" smtClean="0"/>
              <a:t>我需要 </a:t>
            </a:r>
            <a:r>
              <a:rPr lang="en-US" altLang="zh-TW" dirty="0" smtClean="0"/>
              <a:t>Windows Container</a:t>
            </a:r>
            <a:r>
              <a:rPr lang="zh-TW" altLang="en-US" dirty="0" smtClean="0"/>
              <a:t> 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能沿用所有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的開發資源及應用程式，改用容器化的佈署與執行方式。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適用於 </a:t>
            </a:r>
            <a:r>
              <a:rPr lang="en-US" altLang="zh-TW" dirty="0" smtClean="0"/>
              <a:t>ASP.NET</a:t>
            </a:r>
            <a:r>
              <a:rPr lang="zh-TW" altLang="en-US" dirty="0" smtClean="0"/>
              <a:t> 廣大的企業應用 </a:t>
            </a:r>
            <a:r>
              <a:rPr lang="en-US" altLang="zh-TW" dirty="0" smtClean="0"/>
              <a:t>(</a:t>
            </a:r>
            <a:r>
              <a:rPr lang="zh-TW" altLang="en-US" dirty="0" smtClean="0"/>
              <a:t>目前 </a:t>
            </a:r>
            <a:r>
              <a:rPr lang="en-US" altLang="zh-TW" dirty="0" smtClean="0"/>
              <a:t>Docker</a:t>
            </a:r>
            <a:r>
              <a:rPr lang="zh-TW" altLang="en-US" dirty="0" smtClean="0"/>
              <a:t> 只支援 </a:t>
            </a:r>
            <a:r>
              <a:rPr lang="en-US" altLang="zh-TW" dirty="0" smtClean="0"/>
              <a:t>Linux)</a:t>
            </a:r>
          </a:p>
          <a:p>
            <a:endParaRPr lang="en-US" altLang="zh-TW" dirty="0"/>
          </a:p>
          <a:p>
            <a:r>
              <a:rPr lang="zh-TW" altLang="en-US" dirty="0" smtClean="0"/>
              <a:t>豐富與大量的</a:t>
            </a:r>
            <a:r>
              <a:rPr lang="zh-TW" altLang="en-US" dirty="0"/>
              <a:t> </a:t>
            </a:r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zh-TW" altLang="en-US" dirty="0" smtClean="0"/>
              <a:t>資源與服務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更容易地達成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 佈署模式 </a:t>
            </a:r>
            <a:r>
              <a:rPr lang="en-US" altLang="zh-TW" dirty="0" smtClean="0"/>
              <a:t>(</a:t>
            </a:r>
            <a:r>
              <a:rPr lang="zh-TW" altLang="en-US" dirty="0" smtClean="0"/>
              <a:t>統一透過 </a:t>
            </a:r>
            <a:r>
              <a:rPr lang="en-US" altLang="zh-TW" dirty="0" smtClean="0"/>
              <a:t>Docker)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61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開發人員需要學習 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 技術的理由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軟體架構的主流趨勢</a:t>
            </a:r>
            <a:r>
              <a:rPr lang="en-US" altLang="zh-TW" dirty="0" smtClean="0"/>
              <a:t>:</a:t>
            </a:r>
            <a:r>
              <a:rPr lang="zh-TW" altLang="en-US" dirty="0" smtClean="0"/>
              <a:t> 微服務架構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Microservices</a:t>
            </a:r>
            <a:r>
              <a:rPr lang="zh-TW" altLang="en-US" dirty="0" smtClean="0"/>
              <a:t> </a:t>
            </a:r>
            <a:r>
              <a:rPr lang="en-US" altLang="zh-TW" dirty="0" smtClean="0"/>
              <a:t>Architecture)</a:t>
            </a:r>
          </a:p>
          <a:p>
            <a:pPr marL="457200" lvl="1" indent="0">
              <a:buNone/>
            </a:pPr>
            <a:r>
              <a:rPr lang="zh-TW" altLang="en-US" dirty="0" smtClean="0"/>
              <a:t>將系統切割成數個獨立運作的小型服務。在維運階段要佈署的服務遠多於傳統的架構。能否落實快速及大量的</a:t>
            </a:r>
            <a:r>
              <a:rPr lang="zh-TW" altLang="en-US" b="1" dirty="0" smtClean="0">
                <a:solidFill>
                  <a:srgbClr val="FF0000"/>
                </a:solidFill>
              </a:rPr>
              <a:t>服務佈署</a:t>
            </a:r>
            <a:r>
              <a:rPr lang="zh-TW" altLang="en-US" dirty="0" smtClean="0"/>
              <a:t>是關鍵之一。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 smtClean="0"/>
              <a:t>軟體開發與營運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DevOps (Develop + Operation)</a:t>
            </a:r>
          </a:p>
          <a:p>
            <a:pPr marL="457200" lvl="1" indent="0">
              <a:buNone/>
            </a:pPr>
            <a:r>
              <a:rPr lang="zh-TW" altLang="en-US" dirty="0" smtClean="0"/>
              <a:t>營運團隊要能密切的跟開發團隊配合，做到每日數十次的更新及佈署，需要更好的</a:t>
            </a:r>
            <a:r>
              <a:rPr lang="zh-TW" altLang="en-US" b="1" dirty="0" smtClean="0">
                <a:solidFill>
                  <a:srgbClr val="FF0000"/>
                </a:solidFill>
              </a:rPr>
              <a:t>軟體佈署</a:t>
            </a:r>
            <a:r>
              <a:rPr lang="zh-TW" altLang="en-US" dirty="0" smtClean="0"/>
              <a:t>技術。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導入最大的障礙</a:t>
            </a:r>
            <a:r>
              <a:rPr lang="en-US" altLang="zh-TW" dirty="0" smtClean="0"/>
              <a:t>:</a:t>
            </a:r>
            <a:r>
              <a:rPr lang="zh-TW" altLang="en-US" dirty="0" smtClean="0"/>
              <a:t> 大量軟體的部署與管理不易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249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Question?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7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謝謝大家 </a:t>
            </a:r>
            <a:r>
              <a:rPr lang="en-US" altLang="zh-TW" dirty="0">
                <a:sym typeface="Wingdings" panose="05000000000000000000" pitchFamily="2" charset="2"/>
              </a:rPr>
              <a:t>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請支持 安德魯的部落格 </a:t>
            </a:r>
            <a:r>
              <a:rPr lang="en-US" altLang="zh-TW" dirty="0" smtClean="0"/>
              <a:t>~</a:t>
            </a:r>
          </a:p>
          <a:p>
            <a:r>
              <a:rPr lang="en-US" altLang="zh-TW" sz="2000" dirty="0"/>
              <a:t>https://</a:t>
            </a:r>
            <a:r>
              <a:rPr lang="en-US" altLang="zh-TW" sz="2000" dirty="0" smtClean="0"/>
              <a:t>www.facebook.com/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andrew.blog.0928</a:t>
            </a:r>
            <a:r>
              <a:rPr lang="en-US" altLang="zh-TW" sz="2000" dirty="0" smtClean="0"/>
              <a:t>/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667" y="2677287"/>
            <a:ext cx="4514850" cy="3295650"/>
          </a:xfrm>
          <a:prstGeom prst="rect">
            <a:avLst/>
          </a:prstGeom>
        </p:spPr>
      </p:pic>
      <p:pic>
        <p:nvPicPr>
          <p:cNvPr id="3" name="Picture 2" descr="http://www.tibame.com/active/free/images/tibam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667" y="1752571"/>
            <a:ext cx="2267042" cy="92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41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1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6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docker image layer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511" y="446385"/>
            <a:ext cx="8298312" cy="57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381554" y="5842844"/>
            <a:ext cx="49382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Based on windows server core with ASP.NET image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468482" y="4934310"/>
            <a:ext cx="221900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Windows server 2016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99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搭配容器技術的開發流程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BUILD!</a:t>
            </a:r>
            <a:r>
              <a:rPr lang="zh-TW" altLang="en-US" sz="3600" dirty="0" smtClean="0">
                <a:solidFill>
                  <a:schemeClr val="bg1"/>
                </a:solidFill>
              </a:rPr>
              <a:t>  </a:t>
            </a:r>
            <a:r>
              <a:rPr lang="en-US" altLang="zh-TW" sz="3600" dirty="0" smtClean="0">
                <a:solidFill>
                  <a:schemeClr val="bg1"/>
                </a:solidFill>
              </a:rPr>
              <a:t>SHIP! 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  <a:r>
              <a:rPr lang="en-US" altLang="zh-TW" sz="3600" dirty="0" smtClean="0">
                <a:solidFill>
                  <a:schemeClr val="bg1"/>
                </a:solidFill>
              </a:rPr>
              <a:t>RUN!</a:t>
            </a:r>
          </a:p>
        </p:txBody>
      </p:sp>
    </p:spTree>
    <p:extLst>
      <p:ext uri="{BB962C8B-B14F-4D97-AF65-F5344CB8AC3E}">
        <p14:creationId xmlns:p14="http://schemas.microsoft.com/office/powerpoint/2010/main" val="163875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運輸業的 貨櫃 </a:t>
            </a:r>
            <a:r>
              <a:rPr lang="en-US" altLang="zh-TW" dirty="0" smtClean="0"/>
              <a:t>(container) </a:t>
            </a:r>
            <a:r>
              <a:rPr lang="zh-TW" altLang="en-US" dirty="0" smtClean="0"/>
              <a:t>革命</a:t>
            </a:r>
            <a:endParaRPr lang="zh-TW" altLang="en-US" dirty="0"/>
          </a:p>
        </p:txBody>
      </p:sp>
      <p:pic>
        <p:nvPicPr>
          <p:cNvPr id="4" name="Picture 2" descr="d4d-1-00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722" y="1326161"/>
            <a:ext cx="9500556" cy="535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d4d-1-00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88" y="1197490"/>
            <a:ext cx="9914624" cy="560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08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d4d-1-00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52" y="1263349"/>
            <a:ext cx="9742096" cy="547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8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</a:t>
            </a:r>
            <a:r>
              <a:rPr lang="zh-TW" altLang="en-US" dirty="0" smtClean="0"/>
              <a:t>的標準流程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Build,</a:t>
            </a:r>
            <a:r>
              <a:rPr lang="zh-TW" altLang="en-US" dirty="0" smtClean="0"/>
              <a:t> </a:t>
            </a:r>
            <a:r>
              <a:rPr lang="en-US" altLang="zh-TW" dirty="0" smtClean="0"/>
              <a:t>Ship,</a:t>
            </a:r>
            <a:r>
              <a:rPr lang="zh-TW" altLang="en-US" dirty="0" smtClean="0"/>
              <a:t> </a:t>
            </a:r>
            <a:r>
              <a:rPr lang="en-US" altLang="zh-TW" dirty="0" smtClean="0"/>
              <a:t>Run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8" name="Picture 4" descr="http://www.onlyeric.com/uploads/Docker_DevOps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28565"/>
            <a:ext cx="10581320" cy="474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1028700" y="1825624"/>
            <a:ext cx="2921000" cy="170497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chemeClr val="accent1"/>
                </a:solidFill>
              </a:rPr>
              <a:t>Build from </a:t>
            </a:r>
            <a:r>
              <a:rPr lang="en-US" altLang="zh-TW" sz="3600" dirty="0" err="1" smtClean="0">
                <a:solidFill>
                  <a:schemeClr val="accent1"/>
                </a:solidFill>
              </a:rPr>
              <a:t>Dockerfile</a:t>
            </a:r>
            <a:endParaRPr lang="zh-TW" altLang="en-US" sz="3600" dirty="0">
              <a:solidFill>
                <a:schemeClr val="accent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4763610" y="1825624"/>
            <a:ext cx="2921000" cy="170497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chemeClr val="accent1"/>
                </a:solidFill>
              </a:rPr>
              <a:t>Push to Registry</a:t>
            </a:r>
            <a:endParaRPr lang="zh-TW" altLang="en-US" sz="3600" dirty="0">
              <a:solidFill>
                <a:schemeClr val="accent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8306910" y="1825624"/>
            <a:ext cx="2921000" cy="170497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chemeClr val="accent1"/>
                </a:solidFill>
              </a:rPr>
              <a:t>Pull Image</a:t>
            </a:r>
          </a:p>
          <a:p>
            <a:pPr algn="ctr"/>
            <a:r>
              <a:rPr lang="en-US" altLang="zh-TW" sz="3600" dirty="0" smtClean="0">
                <a:solidFill>
                  <a:schemeClr val="accent1"/>
                </a:solidFill>
              </a:rPr>
              <a:t>And Run</a:t>
            </a:r>
            <a:endParaRPr lang="zh-TW" alt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88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軟體架構的發展趨勢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                                </a:t>
            </a:r>
            <a:r>
              <a:rPr lang="en-US" altLang="zh-TW" dirty="0" smtClean="0"/>
              <a:t>[</a:t>
            </a:r>
            <a:r>
              <a:rPr lang="zh-TW" altLang="en-US" dirty="0" smtClean="0"/>
              <a:t>微服務架構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微服務架構，解決了日益複雜的軟體架構。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804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Swarm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 descr="「docker swarm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818" y="1564170"/>
            <a:ext cx="4812632" cy="474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49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30" y="1027906"/>
            <a:ext cx="10890140" cy="48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32" y="785381"/>
            <a:ext cx="10952136" cy="528723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19932" y="6279989"/>
            <a:ext cx="607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https://azure.microsoft.com/zh-tw/services/container-service/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011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 bwMode="auto">
          <a:xfrm>
            <a:off x="1563484" y="3346126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Rounded Rectangle 68"/>
          <p:cNvSpPr/>
          <p:nvPr/>
        </p:nvSpPr>
        <p:spPr bwMode="auto">
          <a:xfrm>
            <a:off x="1563484" y="4188688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Rounded Rectangle 69"/>
          <p:cNvSpPr/>
          <p:nvPr/>
        </p:nvSpPr>
        <p:spPr bwMode="auto">
          <a:xfrm>
            <a:off x="1563484" y="5031250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7439891" y="3562664"/>
            <a:ext cx="3645668" cy="283259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6748596" y="4042887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8323670" y="3207940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6748596" y="5091818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ounded Rectangle 61"/>
          <p:cNvSpPr/>
          <p:nvPr/>
        </p:nvSpPr>
        <p:spPr bwMode="auto">
          <a:xfrm>
            <a:off x="9906315" y="4038525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ounded Rectangle 62"/>
          <p:cNvSpPr/>
          <p:nvPr/>
        </p:nvSpPr>
        <p:spPr bwMode="auto">
          <a:xfrm>
            <a:off x="9895611" y="5057473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ounded Rectangle 63"/>
          <p:cNvSpPr/>
          <p:nvPr/>
        </p:nvSpPr>
        <p:spPr bwMode="auto">
          <a:xfrm>
            <a:off x="8323670" y="5911015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281433"/>
            <a:ext cx="5986052" cy="53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Monolithic application approach</a:t>
            </a:r>
          </a:p>
        </p:txBody>
      </p:sp>
      <p:sp>
        <p:nvSpPr>
          <p:cNvPr id="9" name="Rectangle 8"/>
          <p:cNvSpPr/>
          <p:nvPr/>
        </p:nvSpPr>
        <p:spPr>
          <a:xfrm>
            <a:off x="5986053" y="268813"/>
            <a:ext cx="6450422" cy="53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Microservices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application approach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47272" y="1129974"/>
            <a:ext cx="3392336" cy="206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</a:t>
            </a:r>
            <a:r>
              <a:rPr kumimoji="0" lang="en-US" sz="15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microservice</a:t>
            </a: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application separates functionality into separate smaller services.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Scales out by deploying each service independently creating instances of these services across servers/VMs/containers</a:t>
            </a:r>
          </a:p>
        </p:txBody>
      </p:sp>
      <p:sp>
        <p:nvSpPr>
          <p:cNvPr id="12" name="Hexagon 11"/>
          <p:cNvSpPr/>
          <p:nvPr/>
        </p:nvSpPr>
        <p:spPr bwMode="auto">
          <a:xfrm>
            <a:off x="9951509" y="1408943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Hexagon 12"/>
          <p:cNvSpPr/>
          <p:nvPr/>
        </p:nvSpPr>
        <p:spPr bwMode="auto">
          <a:xfrm>
            <a:off x="11131355" y="1936871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Hexagon 13"/>
          <p:cNvSpPr/>
          <p:nvPr/>
        </p:nvSpPr>
        <p:spPr bwMode="auto">
          <a:xfrm>
            <a:off x="11564235" y="1694542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Hexagon 14"/>
          <p:cNvSpPr/>
          <p:nvPr/>
        </p:nvSpPr>
        <p:spPr bwMode="auto">
          <a:xfrm>
            <a:off x="9930527" y="1431219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Hexagon 15"/>
          <p:cNvSpPr/>
          <p:nvPr/>
        </p:nvSpPr>
        <p:spPr bwMode="auto">
          <a:xfrm>
            <a:off x="9955568" y="1384297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Hexagon 16"/>
          <p:cNvSpPr/>
          <p:nvPr/>
        </p:nvSpPr>
        <p:spPr bwMode="auto">
          <a:xfrm>
            <a:off x="9951096" y="1964837"/>
            <a:ext cx="272812" cy="244066"/>
          </a:xfrm>
          <a:prstGeom prst="hexagon">
            <a:avLst>
              <a:gd name="adj" fmla="val 55889"/>
              <a:gd name="vf" fmla="val 11547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Hexagon 17"/>
          <p:cNvSpPr/>
          <p:nvPr/>
        </p:nvSpPr>
        <p:spPr bwMode="auto">
          <a:xfrm>
            <a:off x="9920509" y="1936871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Hexagon 18"/>
          <p:cNvSpPr/>
          <p:nvPr/>
        </p:nvSpPr>
        <p:spPr bwMode="auto">
          <a:xfrm>
            <a:off x="9937732" y="1983197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Hexagon 19"/>
          <p:cNvSpPr/>
          <p:nvPr/>
        </p:nvSpPr>
        <p:spPr bwMode="auto">
          <a:xfrm>
            <a:off x="10350653" y="1727613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Hexagon 20"/>
          <p:cNvSpPr/>
          <p:nvPr/>
        </p:nvSpPr>
        <p:spPr bwMode="auto">
          <a:xfrm>
            <a:off x="10391969" y="1678564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Hexagon 21"/>
          <p:cNvSpPr/>
          <p:nvPr/>
        </p:nvSpPr>
        <p:spPr bwMode="auto">
          <a:xfrm>
            <a:off x="10348780" y="1693159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10919019" y="1294011"/>
            <a:ext cx="1023415" cy="1019294"/>
          </a:xfrm>
          <a:prstGeom prst="roundRect">
            <a:avLst/>
          </a:prstGeom>
          <a:noFill/>
          <a:ln w="10795" cap="flat" cmpd="sng" algn="ctr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6472" y="975981"/>
            <a:ext cx="3456340" cy="206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monolithic application has most of its functionality within a few processes that are componentized with libraries. 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Scales by cloning the app on multiple servers/VMs/Containers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57" y="1367721"/>
            <a:ext cx="605950" cy="6023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935" y="1423533"/>
            <a:ext cx="605950" cy="6023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380" y="1658307"/>
            <a:ext cx="605950" cy="602386"/>
          </a:xfrm>
          <a:prstGeom prst="rect">
            <a:avLst/>
          </a:prstGeom>
        </p:spPr>
      </p:pic>
      <p:sp>
        <p:nvSpPr>
          <p:cNvPr id="32" name="Hexagon 31"/>
          <p:cNvSpPr/>
          <p:nvPr/>
        </p:nvSpPr>
        <p:spPr bwMode="auto">
          <a:xfrm>
            <a:off x="9886120" y="1371416"/>
            <a:ext cx="366566" cy="309828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9684116" y="1294010"/>
            <a:ext cx="1023415" cy="1019294"/>
          </a:xfrm>
          <a:prstGeom prst="roundRect">
            <a:avLst/>
          </a:prstGeom>
          <a:noFill/>
          <a:ln w="10795" cap="flat" cmpd="sng" algn="ctr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845105" y="945708"/>
            <a:ext cx="749118" cy="37668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 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1065134" y="932513"/>
            <a:ext cx="786721" cy="37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 2</a:t>
            </a:r>
          </a:p>
        </p:txBody>
      </p:sp>
      <p:sp>
        <p:nvSpPr>
          <p:cNvPr id="38" name="Hexagon 37"/>
          <p:cNvSpPr/>
          <p:nvPr/>
        </p:nvSpPr>
        <p:spPr bwMode="auto">
          <a:xfrm>
            <a:off x="11124830" y="1418134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Hexagon 38"/>
          <p:cNvSpPr/>
          <p:nvPr/>
        </p:nvSpPr>
        <p:spPr bwMode="auto">
          <a:xfrm>
            <a:off x="11124830" y="1408943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Hexagon 39"/>
          <p:cNvSpPr/>
          <p:nvPr/>
        </p:nvSpPr>
        <p:spPr bwMode="auto">
          <a:xfrm>
            <a:off x="11139818" y="1365785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Hexagon 40"/>
          <p:cNvSpPr/>
          <p:nvPr/>
        </p:nvSpPr>
        <p:spPr bwMode="auto">
          <a:xfrm>
            <a:off x="11085559" y="1949836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Hexagon 41"/>
          <p:cNvSpPr/>
          <p:nvPr/>
        </p:nvSpPr>
        <p:spPr bwMode="auto">
          <a:xfrm>
            <a:off x="11577474" y="1671877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Hexagon 42"/>
          <p:cNvSpPr/>
          <p:nvPr/>
        </p:nvSpPr>
        <p:spPr bwMode="auto">
          <a:xfrm>
            <a:off x="11539836" y="1668912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Hexagon 43"/>
          <p:cNvSpPr/>
          <p:nvPr/>
        </p:nvSpPr>
        <p:spPr bwMode="auto">
          <a:xfrm>
            <a:off x="11168371" y="1946260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5986053" y="297316"/>
            <a:ext cx="3617" cy="6097943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46" name="Group 45"/>
          <p:cNvGrpSpPr/>
          <p:nvPr/>
        </p:nvGrpSpPr>
        <p:grpSpPr>
          <a:xfrm>
            <a:off x="4005161" y="966264"/>
            <a:ext cx="1023415" cy="1341120"/>
            <a:chOff x="4004846" y="965905"/>
            <a:chExt cx="1023560" cy="1341310"/>
          </a:xfrm>
        </p:grpSpPr>
        <p:sp>
          <p:nvSpPr>
            <p:cNvPr id="47" name="Rounded Rectangle 46"/>
            <p:cNvSpPr/>
            <p:nvPr/>
          </p:nvSpPr>
          <p:spPr bwMode="auto">
            <a:xfrm>
              <a:off x="4004846" y="1287776"/>
              <a:ext cx="1023560" cy="1019439"/>
            </a:xfrm>
            <a:prstGeom prst="roundRect">
              <a:avLst/>
            </a:prstGeom>
            <a:solidFill>
              <a:sysClr val="window" lastClr="FFFFFF">
                <a:lumMod val="75000"/>
              </a:sysClr>
            </a:solidFill>
            <a:ln w="10795" cap="flat" cmpd="sng" algn="ctr">
              <a:solidFill>
                <a:srgbClr val="40404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096326" y="1489621"/>
              <a:ext cx="286870" cy="309872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383196" y="1884030"/>
              <a:ext cx="286870" cy="30987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70066" y="1489621"/>
              <a:ext cx="286870" cy="30987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160986" y="965905"/>
              <a:ext cx="749224" cy="3767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App 1</a:t>
              </a:r>
            </a:p>
          </p:txBody>
        </p:sp>
      </p:grpSp>
      <p:sp>
        <p:nvSpPr>
          <p:cNvPr id="52" name="Hexagon 51"/>
          <p:cNvSpPr/>
          <p:nvPr/>
        </p:nvSpPr>
        <p:spPr bwMode="auto">
          <a:xfrm>
            <a:off x="9919926" y="1974226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Hexagon 52"/>
          <p:cNvSpPr/>
          <p:nvPr/>
        </p:nvSpPr>
        <p:spPr bwMode="auto">
          <a:xfrm>
            <a:off x="9903286" y="1962407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Hexagon 53"/>
          <p:cNvSpPr/>
          <p:nvPr/>
        </p:nvSpPr>
        <p:spPr bwMode="auto">
          <a:xfrm>
            <a:off x="11119123" y="1401439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Hexagon 54"/>
          <p:cNvSpPr/>
          <p:nvPr/>
        </p:nvSpPr>
        <p:spPr bwMode="auto">
          <a:xfrm>
            <a:off x="11124877" y="1414274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Hexagon 55"/>
          <p:cNvSpPr/>
          <p:nvPr/>
        </p:nvSpPr>
        <p:spPr bwMode="auto">
          <a:xfrm>
            <a:off x="11130979" y="1382388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Hexagon 56"/>
          <p:cNvSpPr/>
          <p:nvPr/>
        </p:nvSpPr>
        <p:spPr bwMode="auto">
          <a:xfrm>
            <a:off x="10346033" y="1713392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Hexagon 57"/>
          <p:cNvSpPr/>
          <p:nvPr/>
        </p:nvSpPr>
        <p:spPr bwMode="auto">
          <a:xfrm>
            <a:off x="10367571" y="1709022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Hexagon 32"/>
          <p:cNvSpPr/>
          <p:nvPr/>
        </p:nvSpPr>
        <p:spPr bwMode="auto">
          <a:xfrm>
            <a:off x="9886120" y="1935598"/>
            <a:ext cx="366566" cy="309828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Hexagon 33"/>
          <p:cNvSpPr/>
          <p:nvPr/>
        </p:nvSpPr>
        <p:spPr bwMode="auto">
          <a:xfrm>
            <a:off x="10303479" y="1660278"/>
            <a:ext cx="366566" cy="309828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Hexagon 22"/>
          <p:cNvSpPr/>
          <p:nvPr/>
        </p:nvSpPr>
        <p:spPr bwMode="auto">
          <a:xfrm>
            <a:off x="11084478" y="1363718"/>
            <a:ext cx="366566" cy="309828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Hexagon 24"/>
          <p:cNvSpPr/>
          <p:nvPr/>
        </p:nvSpPr>
        <p:spPr bwMode="auto">
          <a:xfrm>
            <a:off x="11501837" y="1652581"/>
            <a:ext cx="366566" cy="309828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Hexagon 23"/>
          <p:cNvSpPr/>
          <p:nvPr/>
        </p:nvSpPr>
        <p:spPr bwMode="auto">
          <a:xfrm>
            <a:off x="11084478" y="1927901"/>
            <a:ext cx="366566" cy="309828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圓角矩形 65"/>
          <p:cNvSpPr/>
          <p:nvPr/>
        </p:nvSpPr>
        <p:spPr>
          <a:xfrm>
            <a:off x="9113004" y="5201819"/>
            <a:ext cx="2944678" cy="12243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佈署的改變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容器化與分散式佈署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6008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878E-6 1.64321E-6 L -0.14488 0.296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50" y="147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4542E-6 -2.0699E-6 L -0.16888 0.410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0" y="2051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0214E-6 -2.62823E-6 L -0.16517 0.494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9" y="24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432E-6 -2.55561E-6 L -0.08936 0.2812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8" y="140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644E-6 -4.08534E-8 L -0.21764 0.3971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8" y="1985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535E-8 -4.335E-6 L -0.1482 0.2798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16" y="1398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535E-8 -2.55561E-6 L -0.04927 0.4228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4" y="211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168E-6 -2.16523E-6 L -0.00664 0.3547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" y="1772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6372E-6 2.9823E-6 L -0.02796 0.3229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4" y="1613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1626E-6 -4.52565E-6 L -0.05667 0.5163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" y="2580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885E-6 -4.54834E-6 L -0.34057 0.406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8" y="2031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259E-6 -1.31185E-6 L -0.06944 0.2383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119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8889E-7 -1.31185E-6 L -0.15484 0.5860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8" y="29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5509E-7 1.02587E-6 L -0.10391 0.6550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3275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159E-6 -3.24557E-6 L -0.08948 0.5794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0" y="2896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3342E-6 -2.72356E-6 L -0.27891 0.4634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2" y="2317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5308E-6 4.06264E-6 L -0.32589 0.3819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1" y="1908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339E-7 1.54789E-6 L -0.33138 0.5267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9" y="2632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5423E-6 1.89287E-6 L -0.21955 0.5460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8" y="2730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032E-6 3.69496E-6 L -0.21177 0.3617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5" y="1808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677E-7 -2.72356E-6 L -0.23768 0.4634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4" y="2317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7 2.26055E-6 L -0.20896 0.6627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69" y="3313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857E-6 -1.51158E-6 L -0.06115 0.5594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" y="2796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3707E-6 5.03858E-7 L -0.14475 0.2376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8" y="1187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1902E-6 1.39355E-6 L 0.01711 0.5324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" y="26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6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martinfowler.com/bliki/images/microservice-verdict/productivity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"/>
          <a:stretch/>
        </p:blipFill>
        <p:spPr bwMode="auto">
          <a:xfrm>
            <a:off x="1868875" y="633046"/>
            <a:ext cx="7875670" cy="609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0" y="6534834"/>
            <a:ext cx="7315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http://martinfowler.com/bliki/images/microservice-verdict/productivity.png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2" name="圓角矩形圖說文字 1"/>
          <p:cNvSpPr/>
          <p:nvPr/>
        </p:nvSpPr>
        <p:spPr>
          <a:xfrm>
            <a:off x="309966" y="4649493"/>
            <a:ext cx="2727701" cy="1270860"/>
          </a:xfrm>
          <a:prstGeom prst="wedgeRoundRectCallout">
            <a:avLst>
              <a:gd name="adj1" fmla="val 27616"/>
              <a:gd name="adj2" fmla="val -7864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系統複雜度低時，採用</a:t>
            </a:r>
            <a:r>
              <a:rPr lang="zh-TW" altLang="en-US" dirty="0"/>
              <a:t>微</a:t>
            </a:r>
            <a:r>
              <a:rPr lang="zh-TW" altLang="en-US" dirty="0" smtClean="0"/>
              <a:t>服務額外的管理負擔，讓整體的生產力較傳統架構氐</a:t>
            </a:r>
            <a:r>
              <a:rPr lang="zh-TW" altLang="en-US" dirty="0"/>
              <a:t>。</a:t>
            </a:r>
          </a:p>
        </p:txBody>
      </p:sp>
      <p:sp>
        <p:nvSpPr>
          <p:cNvPr id="6" name="圓角矩形圖說文字 5"/>
          <p:cNvSpPr/>
          <p:nvPr/>
        </p:nvSpPr>
        <p:spPr>
          <a:xfrm>
            <a:off x="8384584" y="4649493"/>
            <a:ext cx="3807416" cy="1642821"/>
          </a:xfrm>
          <a:prstGeom prst="wedgeRoundRectCallout">
            <a:avLst>
              <a:gd name="adj1" fmla="val -37482"/>
              <a:gd name="adj2" fmla="val -6721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當複雜度高的時候，就能彰顯微服務架構帶來的優勢。易於維護的特性，讓生產力能維持一定水準，遠超過傳統的架構。</a:t>
            </a:r>
            <a:endParaRPr lang="zh-TW" altLang="en-US" dirty="0"/>
          </a:p>
        </p:txBody>
      </p:sp>
      <p:sp>
        <p:nvSpPr>
          <p:cNvPr id="3" name="手繪多邊形 2"/>
          <p:cNvSpPr/>
          <p:nvPr/>
        </p:nvSpPr>
        <p:spPr>
          <a:xfrm>
            <a:off x="2506894" y="3260898"/>
            <a:ext cx="6318607" cy="646084"/>
          </a:xfrm>
          <a:custGeom>
            <a:avLst/>
            <a:gdLst>
              <a:gd name="connsiteX0" fmla="*/ 0 w 6318607"/>
              <a:gd name="connsiteY0" fmla="*/ 72748 h 646084"/>
              <a:gd name="connsiteX1" fmla="*/ 61645 w 6318607"/>
              <a:gd name="connsiteY1" fmla="*/ 31652 h 646084"/>
              <a:gd name="connsiteX2" fmla="*/ 493160 w 6318607"/>
              <a:gd name="connsiteY2" fmla="*/ 31652 h 646084"/>
              <a:gd name="connsiteX3" fmla="*/ 893852 w 6318607"/>
              <a:gd name="connsiteY3" fmla="*/ 103571 h 646084"/>
              <a:gd name="connsiteX4" fmla="*/ 1787704 w 6318607"/>
              <a:gd name="connsiteY4" fmla="*/ 72748 h 646084"/>
              <a:gd name="connsiteX5" fmla="*/ 2434976 w 6318607"/>
              <a:gd name="connsiteY5" fmla="*/ 103571 h 646084"/>
              <a:gd name="connsiteX6" fmla="*/ 3226086 w 6318607"/>
              <a:gd name="connsiteY6" fmla="*/ 175490 h 646084"/>
              <a:gd name="connsiteX7" fmla="*/ 3729519 w 6318607"/>
              <a:gd name="connsiteY7" fmla="*/ 278231 h 646084"/>
              <a:gd name="connsiteX8" fmla="*/ 3770616 w 6318607"/>
              <a:gd name="connsiteY8" fmla="*/ 319328 h 646084"/>
              <a:gd name="connsiteX9" fmla="*/ 3842535 w 6318607"/>
              <a:gd name="connsiteY9" fmla="*/ 350150 h 646084"/>
              <a:gd name="connsiteX10" fmla="*/ 4232953 w 6318607"/>
              <a:gd name="connsiteY10" fmla="*/ 422070 h 646084"/>
              <a:gd name="connsiteX11" fmla="*/ 4561726 w 6318607"/>
              <a:gd name="connsiteY11" fmla="*/ 493989 h 646084"/>
              <a:gd name="connsiteX12" fmla="*/ 4664468 w 6318607"/>
              <a:gd name="connsiteY12" fmla="*/ 535085 h 646084"/>
              <a:gd name="connsiteX13" fmla="*/ 4952144 w 6318607"/>
              <a:gd name="connsiteY13" fmla="*/ 607004 h 646084"/>
              <a:gd name="connsiteX14" fmla="*/ 6318607 w 6318607"/>
              <a:gd name="connsiteY14" fmla="*/ 637827 h 646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318607" h="646084">
                <a:moveTo>
                  <a:pt x="0" y="72748"/>
                </a:moveTo>
                <a:cubicBezTo>
                  <a:pt x="20548" y="59049"/>
                  <a:pt x="38336" y="39810"/>
                  <a:pt x="61645" y="31652"/>
                </a:cubicBezTo>
                <a:cubicBezTo>
                  <a:pt x="224224" y="-25250"/>
                  <a:pt x="305339" y="7154"/>
                  <a:pt x="493160" y="31652"/>
                </a:cubicBezTo>
                <a:cubicBezTo>
                  <a:pt x="595151" y="44955"/>
                  <a:pt x="798471" y="85403"/>
                  <a:pt x="893852" y="103571"/>
                </a:cubicBezTo>
                <a:cubicBezTo>
                  <a:pt x="1191803" y="93297"/>
                  <a:pt x="1489576" y="72748"/>
                  <a:pt x="1787704" y="72748"/>
                </a:cubicBezTo>
                <a:cubicBezTo>
                  <a:pt x="2003706" y="72748"/>
                  <a:pt x="2219378" y="90371"/>
                  <a:pt x="2434976" y="103571"/>
                </a:cubicBezTo>
                <a:cubicBezTo>
                  <a:pt x="2575998" y="112205"/>
                  <a:pt x="3110223" y="164455"/>
                  <a:pt x="3226086" y="175490"/>
                </a:cubicBezTo>
                <a:cubicBezTo>
                  <a:pt x="3612613" y="260043"/>
                  <a:pt x="3444384" y="227914"/>
                  <a:pt x="3729519" y="278231"/>
                </a:cubicBezTo>
                <a:cubicBezTo>
                  <a:pt x="3743218" y="291930"/>
                  <a:pt x="3754271" y="308927"/>
                  <a:pt x="3770616" y="319328"/>
                </a:cubicBezTo>
                <a:cubicBezTo>
                  <a:pt x="3792620" y="333331"/>
                  <a:pt x="3817496" y="342847"/>
                  <a:pt x="3842535" y="350150"/>
                </a:cubicBezTo>
                <a:cubicBezTo>
                  <a:pt x="3994960" y="394607"/>
                  <a:pt x="4070894" y="398918"/>
                  <a:pt x="4232953" y="422070"/>
                </a:cubicBezTo>
                <a:cubicBezTo>
                  <a:pt x="4499068" y="518837"/>
                  <a:pt x="4152556" y="401596"/>
                  <a:pt x="4561726" y="493989"/>
                </a:cubicBezTo>
                <a:cubicBezTo>
                  <a:pt x="4597706" y="502113"/>
                  <a:pt x="4629475" y="523421"/>
                  <a:pt x="4664468" y="535085"/>
                </a:cubicBezTo>
                <a:cubicBezTo>
                  <a:pt x="4713492" y="551426"/>
                  <a:pt x="4925874" y="603251"/>
                  <a:pt x="4952144" y="607004"/>
                </a:cubicBezTo>
                <a:cubicBezTo>
                  <a:pt x="5393913" y="670114"/>
                  <a:pt x="5897985" y="637827"/>
                  <a:pt x="6318607" y="637827"/>
                </a:cubicBezTo>
              </a:path>
            </a:pathLst>
          </a:cu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圖說文字 6"/>
          <p:cNvSpPr/>
          <p:nvPr/>
        </p:nvSpPr>
        <p:spPr>
          <a:xfrm>
            <a:off x="9197112" y="2313080"/>
            <a:ext cx="2727701" cy="1270860"/>
          </a:xfrm>
          <a:prstGeom prst="wedgeRoundRectCallout">
            <a:avLst>
              <a:gd name="adj1" fmla="val -56755"/>
              <a:gd name="adj2" fmla="val 7091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若能改善部署的複雜度，則 </a:t>
            </a:r>
            <a:r>
              <a:rPr lang="en-US" altLang="zh-TW" dirty="0" err="1" smtClean="0"/>
              <a:t>Microservice</a:t>
            </a:r>
            <a:r>
              <a:rPr lang="en-US" altLang="zh-TW" dirty="0" smtClean="0"/>
              <a:t> </a:t>
            </a:r>
            <a:r>
              <a:rPr lang="zh-TW" altLang="en-US" dirty="0" smtClean="0"/>
              <a:t>帶來的效益會更明顯。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491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media.licdn.com/mpr/mpr/AAEAAQAAAAAAAAf9AAAAJGE1ZTg0OWQwLWFkMzgtNDk0Ny05MWE4LTFmZjczZTliYzU5ZQ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89"/>
          <a:stretch/>
        </p:blipFill>
        <p:spPr bwMode="auto">
          <a:xfrm>
            <a:off x="233895" y="0"/>
            <a:ext cx="11651830" cy="626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0" y="6488668"/>
            <a:ext cx="685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https://www.linkedin.com/pulse/continuous-testing-devops-dan-ashby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00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2" y="215875"/>
            <a:ext cx="10619876" cy="59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 rot="19082375">
            <a:off x="-1115367" y="110531"/>
            <a:ext cx="3054699" cy="6531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RECAP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26" name="Picture 2" descr="「GIT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232" y="1628914"/>
            <a:ext cx="900918" cy="90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035734" y="3281784"/>
            <a:ext cx="932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Docker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Registry</a:t>
            </a:r>
            <a:endParaRPr kumimoji="0" lang="en-US" altLang="zh-TW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7702250" y="1400709"/>
            <a:ext cx="1371600" cy="2009241"/>
          </a:xfrm>
          <a:prstGeom prst="roundRect">
            <a:avLst>
              <a:gd name="adj" fmla="val 6945"/>
            </a:avLst>
          </a:prstGeom>
          <a:solidFill>
            <a:srgbClr val="352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Windows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Server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2016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Containers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28" name="Picture 4" descr="「docker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89" y="1957877"/>
            <a:ext cx="1483915" cy="132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87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11335</TotalTime>
  <Words>1361</Words>
  <Application>Microsoft Office PowerPoint</Application>
  <PresentationFormat>寬螢幕</PresentationFormat>
  <Paragraphs>254</Paragraphs>
  <Slides>52</Slides>
  <Notes>18</Notes>
  <HiddenSlides>11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52</vt:i4>
      </vt:variant>
    </vt:vector>
  </HeadingPairs>
  <TitlesOfParts>
    <vt:vector size="63" baseType="lpstr">
      <vt:lpstr>微軟正黑體</vt:lpstr>
      <vt:lpstr>新細明體</vt:lpstr>
      <vt:lpstr>Arial</vt:lpstr>
      <vt:lpstr>Calibri</vt:lpstr>
      <vt:lpstr>Calibri Light</vt:lpstr>
      <vt:lpstr>Consolas</vt:lpstr>
      <vt:lpstr>Segoe UI</vt:lpstr>
      <vt:lpstr>Segoe UI Light</vt:lpstr>
      <vt:lpstr>Wingdings</vt:lpstr>
      <vt:lpstr>Office 佈景主題</vt:lpstr>
      <vt:lpstr>5-30721_Build_2016_Template_Dark</vt:lpstr>
      <vt:lpstr>認識 Windows Container</vt:lpstr>
      <vt:lpstr>安德魯是誰?</vt:lpstr>
      <vt:lpstr>什麼是 "容器" 技術?</vt:lpstr>
      <vt:lpstr>開發人員需要學習 container 技術的理由</vt:lpstr>
      <vt:lpstr>軟體架構的發展趨勢 –                                  [微服務架構]</vt:lpstr>
      <vt:lpstr>PowerPoint 簡報</vt:lpstr>
      <vt:lpstr>PowerPoint 簡報</vt:lpstr>
      <vt:lpstr>PowerPoint 簡報</vt:lpstr>
      <vt:lpstr>PowerPoint 簡報</vt:lpstr>
      <vt:lpstr>軟體佈署架構的演進</vt:lpstr>
      <vt:lpstr>虛擬化技術 (Virtual Machines)</vt:lpstr>
      <vt:lpstr>容器化技術 (Container, Docker)</vt:lpstr>
      <vt:lpstr>PowerPoint 簡報</vt:lpstr>
      <vt:lpstr>DEMO – windows container</vt:lpstr>
      <vt:lpstr>最小化的作業系統</vt:lpstr>
      <vt:lpstr>Hyper-V 容器, 完全一致的部署方式</vt:lpstr>
      <vt:lpstr>DEMO – hyper-v container</vt:lpstr>
      <vt:lpstr>PowerPoint 簡報</vt:lpstr>
      <vt:lpstr>PowerPoint 簡報</vt:lpstr>
      <vt:lpstr>PowerPoint 簡報</vt:lpstr>
      <vt:lpstr>軟體佈署架構的演進</vt:lpstr>
      <vt:lpstr>“JUST ENOUGH” Concept?</vt:lpstr>
      <vt:lpstr>我們需要的其實只有…</vt:lpstr>
      <vt:lpstr>最小化的作業系統</vt:lpstr>
      <vt:lpstr>如果 OS 跟 APP 一樣，用過即丟…</vt:lpstr>
      <vt:lpstr>Immutable Server (Before)</vt:lpstr>
      <vt:lpstr>Immutable Server (After)</vt:lpstr>
      <vt:lpstr>Windows Server 支援的關鍵技術</vt:lpstr>
      <vt:lpstr>有史以來最小的 Windows NanoServer</vt:lpstr>
      <vt:lpstr>Docker &amp; Windows Container</vt:lpstr>
      <vt:lpstr>容器化技術</vt:lpstr>
      <vt:lpstr>Docker (Linux) – Eco System</vt:lpstr>
      <vt:lpstr>Docker for Windows</vt:lpstr>
      <vt:lpstr>Windows Container</vt:lpstr>
      <vt:lpstr>Windows Container License</vt:lpstr>
      <vt:lpstr>Demo: Docker Compose</vt:lpstr>
      <vt:lpstr>Defining and running complex applications with Docker</vt:lpstr>
      <vt:lpstr>BUILD &gt; SHIP &gt; RUN  </vt:lpstr>
      <vt:lpstr>總結: 為何我需要 Windows Container ?</vt:lpstr>
      <vt:lpstr>Question?</vt:lpstr>
      <vt:lpstr>謝謝大家 </vt:lpstr>
      <vt:lpstr>PowerPoint 簡報</vt:lpstr>
      <vt:lpstr>PowerPoint 簡報</vt:lpstr>
      <vt:lpstr>PowerPoint 簡報</vt:lpstr>
      <vt:lpstr>搭配容器技術的開發流程</vt:lpstr>
      <vt:lpstr>運輸業的 貨櫃 (container) 革命</vt:lpstr>
      <vt:lpstr>PowerPoint 簡報</vt:lpstr>
      <vt:lpstr>PowerPoint 簡報</vt:lpstr>
      <vt:lpstr>Docker 的標準流程: Build, Ship, Run</vt:lpstr>
      <vt:lpstr>Docker Swarm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Cindia CB Yu/WETW/WiEdu</dc:creator>
  <cp:lastModifiedBy>Andrew Wu</cp:lastModifiedBy>
  <cp:revision>93</cp:revision>
  <dcterms:created xsi:type="dcterms:W3CDTF">2016-12-01T10:31:09Z</dcterms:created>
  <dcterms:modified xsi:type="dcterms:W3CDTF">2017-03-29T16:24:05Z</dcterms:modified>
</cp:coreProperties>
</file>